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80" r:id="rId4"/>
    <p:sldId id="281" r:id="rId5"/>
    <p:sldId id="282" r:id="rId6"/>
    <p:sldId id="283" r:id="rId7"/>
    <p:sldId id="284" r:id="rId8"/>
    <p:sldId id="285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8" r:id="rId30"/>
    <p:sldId id="309" r:id="rId31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86C2"/>
    <a:srgbClr val="A0B5C4"/>
    <a:srgbClr val="003366"/>
    <a:srgbClr val="1F9A0A"/>
    <a:srgbClr val="019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05" autoAdjust="0"/>
    <p:restoredTop sz="62150" autoAdjust="0"/>
  </p:normalViewPr>
  <p:slideViewPr>
    <p:cSldViewPr>
      <p:cViewPr varScale="1">
        <p:scale>
          <a:sx n="57" d="100"/>
          <a:sy n="57" d="100"/>
        </p:scale>
        <p:origin x="13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1620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4.xml"/><Relationship Id="rId13" Type="http://schemas.openxmlformats.org/officeDocument/2006/relationships/slide" Target="slides/slide29.xml"/><Relationship Id="rId3" Type="http://schemas.openxmlformats.org/officeDocument/2006/relationships/slide" Target="slides/slide8.xml"/><Relationship Id="rId7" Type="http://schemas.openxmlformats.org/officeDocument/2006/relationships/slide" Target="slides/slide13.xml"/><Relationship Id="rId12" Type="http://schemas.openxmlformats.org/officeDocument/2006/relationships/slide" Target="slides/slide28.xml"/><Relationship Id="rId2" Type="http://schemas.openxmlformats.org/officeDocument/2006/relationships/slide" Target="slides/slide6.xml"/><Relationship Id="rId1" Type="http://schemas.openxmlformats.org/officeDocument/2006/relationships/slide" Target="slides/slide3.xml"/><Relationship Id="rId6" Type="http://schemas.openxmlformats.org/officeDocument/2006/relationships/slide" Target="slides/slide12.xml"/><Relationship Id="rId11" Type="http://schemas.openxmlformats.org/officeDocument/2006/relationships/slide" Target="slides/slide27.xml"/><Relationship Id="rId5" Type="http://schemas.openxmlformats.org/officeDocument/2006/relationships/slide" Target="slides/slide10.xml"/><Relationship Id="rId10" Type="http://schemas.openxmlformats.org/officeDocument/2006/relationships/slide" Target="slides/slide26.xml"/><Relationship Id="rId4" Type="http://schemas.openxmlformats.org/officeDocument/2006/relationships/slide" Target="slides/slide9.xml"/><Relationship Id="rId9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4.emf"/><Relationship Id="rId1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25.emf"/><Relationship Id="rId4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5" Type="http://schemas.openxmlformats.org/officeDocument/2006/relationships/image" Target="../media/image25.emf"/><Relationship Id="rId4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19.emf"/><Relationship Id="rId7" Type="http://schemas.openxmlformats.org/officeDocument/2006/relationships/image" Target="../media/image28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6" Type="http://schemas.openxmlformats.org/officeDocument/2006/relationships/image" Target="../media/image27.emf"/><Relationship Id="rId5" Type="http://schemas.openxmlformats.org/officeDocument/2006/relationships/image" Target="../media/image25.emf"/><Relationship Id="rId4" Type="http://schemas.openxmlformats.org/officeDocument/2006/relationships/image" Target="../media/image22.emf"/><Relationship Id="rId9" Type="http://schemas.openxmlformats.org/officeDocument/2006/relationships/image" Target="../media/image30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19.emf"/><Relationship Id="rId7" Type="http://schemas.openxmlformats.org/officeDocument/2006/relationships/image" Target="../media/image28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6" Type="http://schemas.openxmlformats.org/officeDocument/2006/relationships/image" Target="../media/image27.emf"/><Relationship Id="rId5" Type="http://schemas.openxmlformats.org/officeDocument/2006/relationships/image" Target="../media/image25.emf"/><Relationship Id="rId4" Type="http://schemas.openxmlformats.org/officeDocument/2006/relationships/image" Target="../media/image22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emf"/><Relationship Id="rId1" Type="http://schemas.openxmlformats.org/officeDocument/2006/relationships/image" Target="../media/image23.emf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28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emf"/><Relationship Id="rId1" Type="http://schemas.openxmlformats.org/officeDocument/2006/relationships/image" Target="../media/image23.emf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890FA-84E4-4D6E-BD8C-A26F6B6944DD}" type="datetimeFigureOut">
              <a:rPr lang="en-GB" smtClean="0"/>
              <a:pPr/>
              <a:t>29/09/2015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F9A57-430C-42ED-B8B9-D13D26B9851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918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F9A57-430C-42ED-B8B9-D13D26B9851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17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14D69-E3BE-44DC-A413-0420268348E6}" type="slidenum">
              <a:rPr lang="en-US"/>
              <a:pPr/>
              <a:t>10</a:t>
            </a:fld>
            <a:endParaRPr lang="en-US"/>
          </a:p>
        </p:txBody>
      </p:sp>
      <p:sp>
        <p:nvSpPr>
          <p:cNvPr id="126978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6979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698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2698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pPr fontAlgn="base"/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 bit sequence number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dùng để đánh số thứ tự gói tin (từ số sequence nó sẽ tính ra được số byte đã được truyền).</a:t>
            </a:r>
          </a:p>
          <a:p>
            <a:pPr fontAlgn="base"/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 bit acknowledgement number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dùng để báo nó đã nhận được gói tin nào và nó mong nhận được byte mang số thứ tự nào tiếp theo.</a:t>
            </a:r>
          </a:p>
          <a:p>
            <a:pPr fontAlgn="base"/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bit header length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cho biết toàn bộ header dài bao nhiêu Word (1 Word = 4 byte).</a:t>
            </a:r>
          </a:p>
          <a:p>
            <a:pPr fontAlgn="base"/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 kí tự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(trước 16 bit Window Size): là các bit dùng để điều khiển cờ (flag) ACK, cờ Sequence v.v.</a:t>
            </a:r>
          </a:p>
          <a:p>
            <a:pPr fontAlgn="base"/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 bit urgent pointer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được sử dụng trong trường hợp cần ưu tiên dữ liệu ( kết hợp với bit điều khiển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 r 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ở trên).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 trường ở trên là cố định, TCP dành cho chúng ta trường Option để lập trình thêm các tính năng cho TCP nếu có nhu cầu.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 ứng dụng sử dụng giao thức TCP: HTTP, DNS, SMTP, telnet, SNMP v.v.</a:t>
            </a:r>
          </a:p>
        </p:txBody>
      </p:sp>
    </p:spTree>
    <p:extLst>
      <p:ext uri="{BB962C8B-B14F-4D97-AF65-F5344CB8AC3E}">
        <p14:creationId xmlns:p14="http://schemas.microsoft.com/office/powerpoint/2010/main" val="80136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0F9D3A-9358-4BC9-9DA4-1F786B35197F}" type="slidenum">
              <a:rPr lang="en-US"/>
              <a:pPr/>
              <a:t>11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8838" y="325438"/>
            <a:ext cx="5113337" cy="383540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873" y="4405405"/>
            <a:ext cx="5784771" cy="4622827"/>
          </a:xfrm>
        </p:spPr>
        <p:txBody>
          <a:bodyPr lIns="86488" tIns="43244" rIns="86488" bIns="43244"/>
          <a:lstStyle/>
          <a:p>
            <a:r>
              <a:rPr lang="en-US" b="1"/>
              <a:t>Purpose:</a:t>
            </a:r>
            <a:r>
              <a:rPr lang="en-US"/>
              <a:t> This figure discusses application-layer protocols. </a:t>
            </a:r>
          </a:p>
          <a:p>
            <a:r>
              <a:rPr lang="en-US" b="1"/>
              <a:t>Emphasize:</a:t>
            </a:r>
            <a:r>
              <a:rPr lang="en-US"/>
              <a:t> The common network applications today include file transfer, remote login, network management, and e-mail.</a:t>
            </a:r>
          </a:p>
          <a:p>
            <a:r>
              <a:rPr lang="en-US"/>
              <a:t>We focus on TCP/IP in this course for several reasons: </a:t>
            </a:r>
          </a:p>
          <a:p>
            <a:pPr lvl="1"/>
            <a:r>
              <a:rPr lang="en-US"/>
              <a:t>TCP/IP is a universally available protocol and you will use it at work. </a:t>
            </a:r>
          </a:p>
          <a:p>
            <a:pPr lvl="1"/>
            <a:r>
              <a:rPr lang="en-US"/>
              <a:t>TCP/IP is a useful reference for understanding other protocols, because it includes elements that are representative of other protocols. </a:t>
            </a:r>
          </a:p>
          <a:p>
            <a:pPr lvl="1"/>
            <a:r>
              <a:rPr lang="en-US"/>
              <a:t>TCP/IP is important because the router uses it as a configuration tool. The router uses Telnet for remote configuration, TFTP to transfer configuration files and operating system images, and SNMP for network management. 	</a:t>
            </a:r>
          </a:p>
          <a:p>
            <a:r>
              <a:rPr lang="en-US" b="1"/>
              <a:t>Transition:</a:t>
            </a:r>
            <a:r>
              <a:rPr lang="en-US"/>
              <a:t> The next section moves down the model to discuss the transport layer.	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48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8B7F8-0DB7-4779-834B-B414EAE9DC3E}" type="slidenum">
              <a:rPr lang="en-US"/>
              <a:pPr/>
              <a:t>12</a:t>
            </a:fld>
            <a:endParaRPr lang="en-US"/>
          </a:p>
        </p:txBody>
      </p:sp>
      <p:sp>
        <p:nvSpPr>
          <p:cNvPr id="153602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3603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360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536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  <p:extLst>
      <p:ext uri="{BB962C8B-B14F-4D97-AF65-F5344CB8AC3E}">
        <p14:creationId xmlns:p14="http://schemas.microsoft.com/office/powerpoint/2010/main" val="141649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152436-CAFE-4354-8785-09E2C538264A}" type="slidenum">
              <a:rPr lang="en-US"/>
              <a:pPr/>
              <a:t>13</a:t>
            </a:fld>
            <a:endParaRPr lang="en-US"/>
          </a:p>
        </p:txBody>
      </p:sp>
      <p:sp>
        <p:nvSpPr>
          <p:cNvPr id="155650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56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55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>
            <a:normAutofit fontScale="47500" lnSpcReduction="20000"/>
          </a:bodyPr>
          <a:lstStyle/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Gải thích ví dụ trên:</a:t>
            </a:r>
          </a:p>
          <a:p>
            <a:pPr fontAlgn="base"/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Bước 1: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A gửi cho B một gói tin có cờ SYN được bật lên, với số thứ tự được đánh là 100</a:t>
            </a:r>
          </a:p>
          <a:p>
            <a:pPr fontAlgn="base"/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Bước 2: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B nhận được gói tin thì B gửi lại gói tin có cờ SYN được bật lên, kèm theo đó là cờ ACK (để xác nhận).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ACK=101 nghĩa là ” này A, tôi đã nhận được gói tin có SEQ = 100, tôi mong muốn nhận thêm gói tin có SEQ= 101). Khi gửi gói tin đi thì nó đánh số thứ tự SEQ= 300</a:t>
            </a:r>
          </a:p>
          <a:p>
            <a:pPr fontAlgn="base"/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Bước 3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 khi kết nối đã được thiết lập thì A gởi tin để đáp ứng nhu cầu của B.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 tin được đánh số SEQ = 101: để đáp ứng nhu cầu của B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ACK =301 dùng để báo là đã nhận được gói tin có SEQ = 300.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 chỉ có cờ ACK được bật lên bởi gói tin bước 3 được dùng để báo nhận cho gói tin bước 2.</a:t>
            </a:r>
          </a:p>
          <a:p>
            <a:r>
              <a:rPr lang="en-US"/>
              <a:t/>
            </a:r>
            <a:br>
              <a:rPr lang="en-US"/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Tìm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hiểu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TCP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cờ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(flag bits)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mục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đích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cờ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SYN (synchronization &lt;=&gt;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bộ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bắt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connection.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ACK (acknowledgement &lt;=&gt;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FIN (finish &lt;=&gt;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ngắt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connection.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...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Bây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giờ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tìm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hiểu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kỹ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phiên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(session)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bắt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thế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SYN: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chương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yêu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browser, ftp client)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bắt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packet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cờ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"SYN"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 packet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(1024 - 65535)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vùng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(1 - 1023)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Chương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hỏi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mở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vùng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con" (client port range).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hỏi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HĐH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quyền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chờ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vùng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1 - 1023.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Vùng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vùng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(service port).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Web Server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luôn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chờ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80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browser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80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FTP Server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lắng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port 21.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SYN/ACK: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yêu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mở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mở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server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packet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bit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cờ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ACK.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SYN/ACK packet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ngược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client, client IP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đích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IP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bắt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server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packet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packet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packet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connection,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connection,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vì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SYN/ACK bits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server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 RST/ACK (Reset Acknowledgement)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gởi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ngược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RST/ACK packet.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bắt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buộc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bởi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vì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TCP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chuẩn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cậy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nếu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nghĩ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rằng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packet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mới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ACK: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SYN/ACK packet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trả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lời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ACK packet. Packet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gởi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mục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đích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rằng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SYN/ACK packet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lúc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lập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bắt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bắt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buộc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muốn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TCP.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thủ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TCP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DOS).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61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 sử: Sender gửi quá nhiều dữ liệu cho Receiver, thì Receive sẽ chuyển vào bộ đệm để chờ xử lý, đến lúc bộ đệm đầy thì B gởi tín hiệu cho A để không truyền nữa cho đến khi B xử lý hết thì sẽ gởi lại gói tin cho A để tiếp tục nhận dữ liệu.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F9A57-430C-42ED-B8B9-D13D26B9851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F9A57-430C-42ED-B8B9-D13D26B9851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498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F9A57-430C-42ED-B8B9-D13D26B98519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023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F9A57-430C-42ED-B8B9-D13D26B9851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75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F9A57-430C-42ED-B8B9-D13D26B9851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19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F9A57-430C-42ED-B8B9-D13D26B98519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602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7815FE-0675-4990-B98D-8408837F914A}" type="slidenum">
              <a:rPr lang="en-US" smtClean="0">
                <a:ea typeface="ＭＳ Ｐゴシック" charset="-128"/>
              </a:rPr>
              <a:pPr/>
              <a:t>2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3584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2929450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F9A57-430C-42ED-B8B9-D13D26B98519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772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F9A57-430C-42ED-B8B9-D13D26B98519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242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F9A57-430C-42ED-B8B9-D13D26B98519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109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F9A57-430C-42ED-B8B9-D13D26B98519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488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79268D-5CBC-45E5-8E39-17491AE8D8ED}" type="slidenum">
              <a:rPr lang="en-US"/>
              <a:pPr/>
              <a:t>24</a:t>
            </a:fld>
            <a:endParaRPr lang="en-US"/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7699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770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577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 sử: Sender gửi quá nhiều dữ liệu cho Receiver, thì Receive sẽ chuyển vào bộ đệm để chờ xử lý, đến lúc bộ đệm đầy thì B gởi tín hiệu cho A để không truyền nữa cho đến khi B xử lý hết thì sẽ gởi lại gói tin cho A để tiếp tục nhận dữ liệu.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05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3A30B3-9725-4CDB-9A55-D21E064269E3}" type="slidenum">
              <a:rPr lang="en-US"/>
              <a:pPr/>
              <a:t>25</a:t>
            </a:fld>
            <a:endParaRPr lang="en-US"/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9747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974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59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 vì gửi từng byte rồi đợi ACK thì Sender sẽ gửi nhiều byte cùng lúc. ( Window Size bằng bao nhiêu sẽ gửi bấy nhiêu)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Receiver sau khi nhận được byte thứ 3 sẽ ACK=4 để xác nhận và yêu cầu byte thứ 4.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 cơ chế Fixed Windowing thì Window Size cố định, nhưng có trường hợp ta không giữ cửa sổ cố định được.</a:t>
            </a:r>
          </a:p>
        </p:txBody>
      </p:sp>
    </p:spTree>
    <p:extLst>
      <p:ext uri="{BB962C8B-B14F-4D97-AF65-F5344CB8AC3E}">
        <p14:creationId xmlns:p14="http://schemas.microsoft.com/office/powerpoint/2010/main" val="1668103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DDD4E-6FAC-4E4A-BB0A-703728710454}" type="slidenum">
              <a:rPr lang="en-US"/>
              <a:pPr/>
              <a:t>26</a:t>
            </a:fld>
            <a:endParaRPr lang="en-US"/>
          </a:p>
        </p:txBody>
      </p:sp>
      <p:sp>
        <p:nvSpPr>
          <p:cNvPr id="163842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3843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384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638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  <p:extLst>
      <p:ext uri="{BB962C8B-B14F-4D97-AF65-F5344CB8AC3E}">
        <p14:creationId xmlns:p14="http://schemas.microsoft.com/office/powerpoint/2010/main" val="2117364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D24DB6-AC14-4B9A-B6EC-322565D12381}" type="slidenum">
              <a:rPr lang="en-US"/>
              <a:pPr/>
              <a:t>27</a:t>
            </a:fld>
            <a:endParaRPr lang="en-US"/>
          </a:p>
        </p:txBody>
      </p:sp>
      <p:sp>
        <p:nvSpPr>
          <p:cNvPr id="165890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589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658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 Size = 3 nên Sender sẽ gửi lần lượt 3 byte nhưng Receiver chỉ nhận được 2 byte ( do nghẽn mạng, do xử lý không nổi) thì Receiver sẽ ACK=3 để yêu cầu Sender gửi lại byte thứ 3  đồng thời nó cũng báo là hãy sử dụng Window Size =2(vì nó chỉ chịu nổi Size =2). Sender sau đó sẽ set Window Size=2.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5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F81E65-948C-495A-A41A-A2EBE1942C31}" type="slidenum">
              <a:rPr lang="en-US"/>
              <a:pPr/>
              <a:t>28</a:t>
            </a:fld>
            <a:endParaRPr lang="en-US"/>
          </a:p>
        </p:txBody>
      </p:sp>
      <p:sp>
        <p:nvSpPr>
          <p:cNvPr id="167938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7939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794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679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  <p:extLst>
      <p:ext uri="{BB962C8B-B14F-4D97-AF65-F5344CB8AC3E}">
        <p14:creationId xmlns:p14="http://schemas.microsoft.com/office/powerpoint/2010/main" val="1078738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AB8725-E24C-4F73-8540-4F73191CB2F6}" type="slidenum">
              <a:rPr lang="en-US"/>
              <a:pPr/>
              <a:t>29</a:t>
            </a:fld>
            <a:endParaRPr lang="en-US"/>
          </a:p>
        </p:txBody>
      </p:sp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27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2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290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  <p:extLst>
      <p:ext uri="{BB962C8B-B14F-4D97-AF65-F5344CB8AC3E}">
        <p14:creationId xmlns:p14="http://schemas.microsoft.com/office/powerpoint/2010/main" val="4027812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8F2D3E-A7DA-4F49-892D-C65BC5993670}" type="slidenum">
              <a:rPr lang="en-US"/>
              <a:pPr/>
              <a:t>3</a:t>
            </a:fld>
            <a:endParaRPr lang="en-US"/>
          </a:p>
        </p:txBody>
      </p:sp>
      <p:sp>
        <p:nvSpPr>
          <p:cNvPr id="111618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1619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162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116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  <p:extLst>
      <p:ext uri="{BB962C8B-B14F-4D97-AF65-F5344CB8AC3E}">
        <p14:creationId xmlns:p14="http://schemas.microsoft.com/office/powerpoint/2010/main" val="24979963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63DEF7-8BCA-4871-921D-2762DEAC7983}" type="slidenum">
              <a:rPr lang="en-US"/>
              <a:pPr/>
              <a:t>30</a:t>
            </a:fld>
            <a:endParaRPr lang="en-US"/>
          </a:p>
        </p:txBody>
      </p:sp>
      <p:sp>
        <p:nvSpPr>
          <p:cNvPr id="169986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9987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998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6998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  <p:extLst>
      <p:ext uri="{BB962C8B-B14F-4D97-AF65-F5344CB8AC3E}">
        <p14:creationId xmlns:p14="http://schemas.microsoft.com/office/powerpoint/2010/main" val="1961451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F9A57-430C-42ED-B8B9-D13D26B98519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2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F9A57-430C-42ED-B8B9-D13D26B98519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04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C44DE3-8B3E-460C-9314-C5B3D12ACAB1}" type="slidenum">
              <a:rPr lang="en-US"/>
              <a:pPr/>
              <a:t>6</a:t>
            </a:fld>
            <a:endParaRPr lang="en-US"/>
          </a:p>
        </p:txBody>
      </p:sp>
      <p:sp>
        <p:nvSpPr>
          <p:cNvPr id="121858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1859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186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218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vi-VN" dirty="0" smtClean="0"/>
              <a:t>phiên nhiều</a:t>
            </a:r>
          </a:p>
          <a:p>
            <a:r>
              <a:rPr lang="vi-VN" dirty="0" smtClean="0"/>
              <a:t>Phân đoạn thị trường</a:t>
            </a:r>
          </a:p>
          <a:p>
            <a:r>
              <a:rPr lang="vi-VN" dirty="0" smtClean="0"/>
              <a:t>Kiểm soát dòng chảy (khi cần thiết)</a:t>
            </a:r>
          </a:p>
          <a:p>
            <a:r>
              <a:rPr lang="vi-VN" dirty="0" smtClean="0"/>
              <a:t>Hướng kết nối? (Khi cần thiết)</a:t>
            </a:r>
          </a:p>
          <a:p>
            <a:r>
              <a:rPr lang="vi-VN" smtClean="0"/>
              <a:t>Độ tin cậy (khi cần thiết)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24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F9A57-430C-42ED-B8B9-D13D26B98519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052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UDP Header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rất đơn giản (phần màu vàng)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Gồm 16 bit source port, 16 bit des port. Vậy port là gì ?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 rất nhiều session sử dụng kết nối UDP vậy làm thế nào để định danh chúng ? thì tầng Transport  dùng 1 cặp source port và des port để định danh 1 session đang truy nhập vào đường truyền của kết nối UDP. Ta có thể coi port là địa chỉ tầng Transport ( giao thức DNS chạy UDP port 53, TFTP port 69 v.v)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 bit UDP Length: cho biết toàn bộ gói tin UDP dài tổng cộng bao nhiêu byte. Ta thấy 16 bit thì sẽ có tổng cộng 2^16 byte = 65536 giá trị (từ 0 -&gt; 65535 byte).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 bit UDP checksum: sử dụng thuật toán mã vòng CRC để kiểm lỗi. Và chỉ kiểm tra một cách hạn chế.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 ứng dụng sử dụng UDP là: voip, video conference, DNS, TFTP v.v.</a:t>
            </a:r>
          </a:p>
          <a:p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F9A57-430C-42ED-B8B9-D13D26B98519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Là giao thức hướng kết nối (connection-oriented) nghĩa là khi muốn truyền dữ liệu thì phải thiết lập kết nối trước.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Hỗ trợ cơ chế full-duplex ( truyền và nhận dữ liệu cùng một lúc)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  Cung cấp cơ chế đánh số gói tin (sequencing): để ráp các gói tin cho đúng ở điểm nhận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  Cung cấp cơ chế báo nhận (Acknowledgement) :Khi A gửi dữ liệu cho B, B nhận được thì gửi gói tin cho A xác nhận là đã nhận. Nếu không nhận được tin xác nhận thì A sẽ gửi cho đến khi B báo nhận thì thôi.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  Phuc hồi dữ liệu bị mất trên đường truyền ( A gửi B mà không thấy xác nhận sẽ gửi lại) .</a:t>
            </a:r>
          </a:p>
          <a:p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F9A57-430C-42ED-B8B9-D13D26B98519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5" Type="http://schemas.openxmlformats.org/officeDocument/2006/relationships/image" Target="../media/image7.jpeg"/><Relationship Id="rId4" Type="http://schemas.openxmlformats.org/officeDocument/2006/relationships/image" Target="../media/image6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 userDrawn="1"/>
        </p:nvSpPr>
        <p:spPr bwMode="white">
          <a:xfrm>
            <a:off x="0" y="5181600"/>
            <a:ext cx="9144000" cy="1676400"/>
          </a:xfrm>
          <a:prstGeom prst="rect">
            <a:avLst/>
          </a:prstGeom>
          <a:solidFill>
            <a:srgbClr val="A0B5C4">
              <a:alpha val="3098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5" name="Rectangle 14"/>
          <p:cNvSpPr>
            <a:spLocks noChangeArrowheads="1"/>
          </p:cNvSpPr>
          <p:nvPr userDrawn="1"/>
        </p:nvSpPr>
        <p:spPr bwMode="gray">
          <a:xfrm>
            <a:off x="0" y="1663700"/>
            <a:ext cx="9144000" cy="232410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6" name="AutoShape 21"/>
          <p:cNvSpPr>
            <a:spLocks noChangeArrowheads="1"/>
          </p:cNvSpPr>
          <p:nvPr userDrawn="1"/>
        </p:nvSpPr>
        <p:spPr bwMode="gray">
          <a:xfrm>
            <a:off x="7696200" y="59436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7" name="AutoShape 22"/>
          <p:cNvSpPr>
            <a:spLocks noChangeArrowheads="1"/>
          </p:cNvSpPr>
          <p:nvPr userDrawn="1"/>
        </p:nvSpPr>
        <p:spPr bwMode="gray">
          <a:xfrm>
            <a:off x="8229600" y="56388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" name="AutoShape 23"/>
          <p:cNvSpPr>
            <a:spLocks noChangeArrowheads="1"/>
          </p:cNvSpPr>
          <p:nvPr userDrawn="1"/>
        </p:nvSpPr>
        <p:spPr bwMode="gray">
          <a:xfrm>
            <a:off x="8220075" y="622935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" name="AutoShape 113" descr="gdd01"/>
          <p:cNvSpPr>
            <a:spLocks noChangeArrowheads="1"/>
          </p:cNvSpPr>
          <p:nvPr userDrawn="1"/>
        </p:nvSpPr>
        <p:spPr bwMode="gray">
          <a:xfrm>
            <a:off x="12700" y="2044700"/>
            <a:ext cx="1752600" cy="1600200"/>
          </a:xfrm>
          <a:prstGeom prst="hexagon">
            <a:avLst>
              <a:gd name="adj" fmla="val 27381"/>
              <a:gd name="vf" fmla="val 115470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125080" dir="1437749" algn="ctr" rotWithShape="0">
              <a:schemeClr val="bg2">
                <a:alpha val="32001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ko-KR" altLang="en-US">
              <a:latin typeface="Times New Roman" pitchFamily="18" charset="0"/>
              <a:ea typeface="Gulim" pitchFamily="34" charset="-127"/>
              <a:cs typeface="+mn-cs"/>
            </a:endParaRPr>
          </a:p>
        </p:txBody>
      </p:sp>
      <p:sp>
        <p:nvSpPr>
          <p:cNvPr id="21" name="AutoShape 114" descr="gdd04"/>
          <p:cNvSpPr>
            <a:spLocks noChangeArrowheads="1"/>
          </p:cNvSpPr>
          <p:nvPr userDrawn="1"/>
        </p:nvSpPr>
        <p:spPr bwMode="gray">
          <a:xfrm>
            <a:off x="1460500" y="1206500"/>
            <a:ext cx="1828800" cy="1600200"/>
          </a:xfrm>
          <a:prstGeom prst="hexagon">
            <a:avLst>
              <a:gd name="adj" fmla="val 28571"/>
              <a:gd name="vf" fmla="val 115470"/>
            </a:avLst>
          </a:prstGeom>
          <a:blipFill dpi="0" rotWithShape="1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125080" dir="1437749" algn="ctr" rotWithShape="0">
              <a:schemeClr val="bg2">
                <a:alpha val="32001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ko-KR" altLang="en-US">
              <a:latin typeface="Times New Roman" pitchFamily="18" charset="0"/>
              <a:ea typeface="Gulim" pitchFamily="34" charset="-127"/>
              <a:cs typeface="+mn-cs"/>
            </a:endParaRPr>
          </a:p>
        </p:txBody>
      </p:sp>
      <p:sp>
        <p:nvSpPr>
          <p:cNvPr id="22" name="AutoShape 115" descr="gdd03"/>
          <p:cNvSpPr>
            <a:spLocks noChangeArrowheads="1"/>
          </p:cNvSpPr>
          <p:nvPr userDrawn="1"/>
        </p:nvSpPr>
        <p:spPr bwMode="gray">
          <a:xfrm>
            <a:off x="1422400" y="2921000"/>
            <a:ext cx="1828800" cy="1600200"/>
          </a:xfrm>
          <a:prstGeom prst="hexagon">
            <a:avLst>
              <a:gd name="adj" fmla="val 28571"/>
              <a:gd name="vf" fmla="val 115470"/>
            </a:avLst>
          </a:prstGeom>
          <a:blipFill dpi="0" rotWithShape="1">
            <a:blip r:embed="rId4" cstate="print"/>
            <a:srcRect/>
            <a:stretch>
              <a:fillRect/>
            </a:stretch>
          </a:blipFill>
          <a:ln w="28575">
            <a:solidFill>
              <a:schemeClr val="bg1"/>
            </a:solidFill>
            <a:miter lim="800000"/>
            <a:headEnd/>
            <a:tailEnd/>
          </a:ln>
          <a:effectLst>
            <a:outerShdw dist="125080" dir="1437749" algn="ctr" rotWithShape="0">
              <a:schemeClr val="bg2">
                <a:alpha val="32001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ko-KR" altLang="en-US">
              <a:latin typeface="Times New Roman" pitchFamily="18" charset="0"/>
              <a:ea typeface="Gulim" pitchFamily="34" charset="-127"/>
              <a:cs typeface="+mn-cs"/>
            </a:endParaRPr>
          </a:p>
        </p:txBody>
      </p:sp>
      <p:pic>
        <p:nvPicPr>
          <p:cNvPr id="23" name="Picture 6" descr="D:\HCMUTE\Khoa\hinhkhoa\logo_jpeg.jp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43838" y="0"/>
            <a:ext cx="130016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3"/>
          <p:cNvSpPr txBox="1">
            <a:spLocks noChangeArrowheads="1"/>
          </p:cNvSpPr>
          <p:nvPr userDrawn="1"/>
        </p:nvSpPr>
        <p:spPr bwMode="white">
          <a:xfrm>
            <a:off x="1295400" y="33020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 algn="r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ctr" eaLnBrk="0" hangingPunct="0"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sz="3800" b="1" kern="0" dirty="0" smtClean="0">
                <a:solidFill>
                  <a:srgbClr val="5086C2"/>
                </a:solidFill>
                <a:latin typeface="Times New Roman" pitchFamily="18" charset="0"/>
                <a:cs typeface="Times New Roman" pitchFamily="18" charset="0"/>
              </a:rPr>
              <a:t>Networking Essentials</a:t>
            </a:r>
            <a:endParaRPr lang="en-US" sz="3800" b="1" kern="0" dirty="0">
              <a:solidFill>
                <a:srgbClr val="5086C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2" descr="G:\MIT 2014\logo\logo\logo-truong.jp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1" y="116632"/>
            <a:ext cx="941781" cy="100811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9" name="TextBox 18"/>
          <p:cNvSpPr txBox="1"/>
          <p:nvPr userDrawn="1"/>
        </p:nvSpPr>
        <p:spPr>
          <a:xfrm>
            <a:off x="251520" y="1124744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HCMUTE</a:t>
            </a:r>
            <a:endParaRPr lang="en-US" sz="1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8CF1-A7C8-40BD-B6B0-0DD8C764D05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07301" y="6520259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GB" smtClean="0"/>
              <a:t>Networking Essentials – Master. Nguyen Huu Trung</a:t>
            </a:r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GB" smtClean="0"/>
              <a:t>Networking Essentials – Master. Nguyen Huu Trung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D5038CF1-A7C8-40BD-B6B0-0DD8C764D05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457200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55638" y="1781175"/>
            <a:ext cx="7940675" cy="35718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53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" y="1272222"/>
            <a:ext cx="529099" cy="2444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038CF1-A7C8-40BD-B6B0-0DD8C764D05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07301" y="6520259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GB" smtClean="0"/>
              <a:t>Networking Essentials – Master. Nguyen Huu Trung</a:t>
            </a:r>
            <a:endParaRPr lang="en-GB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-55676" y="1916832"/>
            <a:ext cx="553998" cy="4560168"/>
          </a:xfrm>
          <a:prstGeom prst="rect">
            <a:avLst/>
          </a:prstGeom>
          <a:noFill/>
          <a:ln w="9525">
            <a:noFill/>
          </a:ln>
        </p:spPr>
        <p:txBody>
          <a:bodyPr vert="vert270" wrap="square" rtlCol="0" anchor="ctr" anchorCtr="0">
            <a:spAutoFit/>
          </a:bodyPr>
          <a:lstStyle/>
          <a:p>
            <a:pPr algn="r"/>
            <a:r>
              <a:rPr lang="en-US" sz="2400" b="0" cap="none" spc="0" dirty="0" smtClean="0">
                <a:ln w="1841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Learning really to create real value</a:t>
            </a:r>
            <a:endParaRPr lang="en-US" sz="2400" b="0" cap="none" spc="0" dirty="0">
              <a:ln w="18415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67544" y="1516698"/>
            <a:ext cx="61555" cy="53413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D5038CF1-A7C8-40BD-B6B0-0DD8C764D05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07301" y="6520259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GB" smtClean="0"/>
              <a:t>Networking Essentials – Master. Nguyen Huu Trung</a:t>
            </a:r>
            <a:endParaRPr lang="en-GB" dirty="0"/>
          </a:p>
        </p:txBody>
      </p:sp>
      <p:sp>
        <p:nvSpPr>
          <p:cNvPr id="11" name="AutoShape 21"/>
          <p:cNvSpPr>
            <a:spLocks noChangeArrowheads="1"/>
          </p:cNvSpPr>
          <p:nvPr userDrawn="1"/>
        </p:nvSpPr>
        <p:spPr bwMode="gray">
          <a:xfrm>
            <a:off x="8028384" y="6351984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>
              <a:alpha val="5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800" b="1" dirty="0" smtClean="0">
                <a:solidFill>
                  <a:schemeClr val="bg1"/>
                </a:solidFill>
                <a:effectLst/>
                <a:latin typeface="Corbel" pitchFamily="34" charset="0"/>
                <a:cs typeface="Arial" pitchFamily="34" charset="0"/>
              </a:rPr>
              <a:t>NE</a:t>
            </a:r>
            <a:endParaRPr lang="en-US" sz="1800" b="1" dirty="0">
              <a:solidFill>
                <a:schemeClr val="bg1"/>
              </a:solidFill>
              <a:effectLst/>
              <a:latin typeface="Corbel" pitchFamily="34" charset="0"/>
              <a:cs typeface="Arial" pitchFamily="34" charset="0"/>
            </a:endParaRPr>
          </a:p>
        </p:txBody>
      </p:sp>
      <p:sp>
        <p:nvSpPr>
          <p:cNvPr id="12" name="AutoShape 22"/>
          <p:cNvSpPr>
            <a:spLocks noChangeArrowheads="1"/>
          </p:cNvSpPr>
          <p:nvPr userDrawn="1"/>
        </p:nvSpPr>
        <p:spPr bwMode="gray">
          <a:xfrm>
            <a:off x="8532440" y="6093296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>
              <a:alpha val="5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800" b="1" dirty="0" smtClean="0">
                <a:solidFill>
                  <a:schemeClr val="bg1"/>
                </a:solidFill>
                <a:latin typeface="Corbel" pitchFamily="34" charset="0"/>
                <a:cs typeface="+mn-cs"/>
              </a:rPr>
              <a:t>SS</a:t>
            </a:r>
            <a:endParaRPr lang="en-US" sz="1800" b="1" dirty="0">
              <a:solidFill>
                <a:schemeClr val="bg1"/>
              </a:solidFill>
              <a:latin typeface="Corbel" pitchFamily="34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038CF1-A7C8-40BD-B6B0-0DD8C764D05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07301" y="6520259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GB" smtClean="0"/>
              <a:t>Networking Essentials – Master. Nguyen Huu Trung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038CF1-A7C8-40BD-B6B0-0DD8C764D05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7"/>
          </p:nvPr>
        </p:nvSpPr>
        <p:spPr>
          <a:xfrm>
            <a:off x="2607301" y="6520259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GB" smtClean="0"/>
              <a:t>Networking Essentials – Master. Nguyen Huu Trung</a:t>
            </a:r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038CF1-A7C8-40BD-B6B0-0DD8C764D05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07301" y="6520259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GB" smtClean="0"/>
              <a:t>Networking Essentials – Master. Nguyen Huu Trung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038CF1-A7C8-40BD-B6B0-0DD8C764D0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07301" y="6520259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GB" smtClean="0"/>
              <a:t>Networking Essentials – Master. Nguyen Huu Trung</a:t>
            </a:r>
            <a:endParaRPr lang="en-GB" dirty="0"/>
          </a:p>
        </p:txBody>
      </p:sp>
      <p:sp>
        <p:nvSpPr>
          <p:cNvPr id="6" name="AutoShape 21"/>
          <p:cNvSpPr>
            <a:spLocks noChangeArrowheads="1"/>
          </p:cNvSpPr>
          <p:nvPr userDrawn="1"/>
        </p:nvSpPr>
        <p:spPr bwMode="gray">
          <a:xfrm>
            <a:off x="8028384" y="6351984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>
              <a:alpha val="5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800" b="1" dirty="0" smtClean="0">
                <a:solidFill>
                  <a:schemeClr val="bg1"/>
                </a:solidFill>
                <a:effectLst/>
                <a:latin typeface="Corbel" pitchFamily="34" charset="0"/>
                <a:cs typeface="Arial" pitchFamily="34" charset="0"/>
              </a:rPr>
              <a:t>NE</a:t>
            </a:r>
            <a:endParaRPr lang="en-US" sz="1800" b="1" dirty="0">
              <a:solidFill>
                <a:schemeClr val="bg1"/>
              </a:solidFill>
              <a:effectLst/>
              <a:latin typeface="Corbel" pitchFamily="34" charset="0"/>
              <a:cs typeface="Arial" pitchFamily="34" charset="0"/>
            </a:endParaRPr>
          </a:p>
        </p:txBody>
      </p:sp>
      <p:sp>
        <p:nvSpPr>
          <p:cNvPr id="7" name="AutoShape 22"/>
          <p:cNvSpPr>
            <a:spLocks noChangeArrowheads="1"/>
          </p:cNvSpPr>
          <p:nvPr userDrawn="1"/>
        </p:nvSpPr>
        <p:spPr bwMode="gray">
          <a:xfrm>
            <a:off x="8532440" y="6093296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>
              <a:alpha val="5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800" b="1" dirty="0" smtClean="0">
                <a:solidFill>
                  <a:schemeClr val="bg1"/>
                </a:solidFill>
                <a:latin typeface="Corbel" pitchFamily="34" charset="0"/>
                <a:cs typeface="+mn-cs"/>
              </a:rPr>
              <a:t>SS</a:t>
            </a:r>
            <a:endParaRPr lang="en-US" sz="1800" b="1" dirty="0">
              <a:solidFill>
                <a:schemeClr val="bg1"/>
              </a:solidFill>
              <a:latin typeface="Corbel" pitchFamily="34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038CF1-A7C8-40BD-B6B0-0DD8C764D05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>
                <a:latin typeface="Times New Roman" pitchFamily="18" charset="0"/>
                <a:cs typeface="Times New Roman" pitchFamily="18" charset="0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07301" y="6520259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GB" smtClean="0"/>
              <a:t>Networking Essentials – Master. Nguyen Huu Trung</a:t>
            </a:r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D5038CF1-A7C8-40BD-B6B0-0DD8C764D05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07301" y="6520259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GB" smtClean="0"/>
              <a:t>Networking Essentials – Master. Nguyen Huu Trung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5038CF1-A7C8-40BD-B6B0-0DD8C764D05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6"/>
          <p:cNvSpPr txBox="1">
            <a:spLocks noChangeArrowheads="1"/>
          </p:cNvSpPr>
          <p:nvPr userDrawn="1"/>
        </p:nvSpPr>
        <p:spPr bwMode="auto">
          <a:xfrm>
            <a:off x="6084168" y="5546700"/>
            <a:ext cx="5207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algn="l">
              <a:defRPr sz="1200">
                <a:latin typeface="Arial" charset="0"/>
              </a:defRPr>
            </a:lvl1pPr>
          </a:lstStyle>
          <a:p>
            <a:pPr algn="ctr">
              <a:defRPr/>
            </a:pPr>
            <a:r>
              <a:rPr lang="en-US" sz="1800" b="1" dirty="0" smtClean="0">
                <a:solidFill>
                  <a:schemeClr val="bg1"/>
                </a:solidFill>
                <a:latin typeface="Corbel" pitchFamily="34" charset="0"/>
                <a:cs typeface="+mn-cs"/>
              </a:rPr>
              <a:t>LT</a:t>
            </a:r>
            <a:endParaRPr lang="en-US" sz="1800" b="1" dirty="0">
              <a:solidFill>
                <a:schemeClr val="bg1"/>
              </a:solidFill>
              <a:latin typeface="Corbel" pitchFamily="34" charset="0"/>
              <a:cs typeface="+mn-cs"/>
            </a:endParaRPr>
          </a:p>
        </p:txBody>
      </p:sp>
      <p:sp>
        <p:nvSpPr>
          <p:cNvPr id="15" name="Rectangle 6"/>
          <p:cNvSpPr txBox="1">
            <a:spLocks noChangeArrowheads="1"/>
          </p:cNvSpPr>
          <p:nvPr userDrawn="1"/>
        </p:nvSpPr>
        <p:spPr bwMode="auto">
          <a:xfrm>
            <a:off x="6642968" y="5229200"/>
            <a:ext cx="4953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algn="l">
              <a:defRPr sz="1200">
                <a:latin typeface="Arial" charset="0"/>
              </a:defRPr>
            </a:lvl1pPr>
          </a:lstStyle>
          <a:p>
            <a:pPr algn="ctr">
              <a:defRPr/>
            </a:pPr>
            <a:r>
              <a:rPr lang="en-US" sz="1800" b="1" dirty="0" smtClean="0">
                <a:solidFill>
                  <a:schemeClr val="bg1"/>
                </a:solidFill>
                <a:latin typeface="Corbel" pitchFamily="34" charset="0"/>
                <a:cs typeface="+mn-cs"/>
              </a:rPr>
              <a:t>VB</a:t>
            </a:r>
            <a:endParaRPr lang="en-US" sz="1800" b="1" dirty="0">
              <a:solidFill>
                <a:schemeClr val="bg1"/>
              </a:solidFill>
              <a:latin typeface="Corbel" pitchFamily="34" charset="0"/>
              <a:cs typeface="+mn-cs"/>
            </a:endParaRPr>
          </a:p>
        </p:txBody>
      </p:sp>
      <p:sp>
        <p:nvSpPr>
          <p:cNvPr id="18" name="AutoShape 21"/>
          <p:cNvSpPr>
            <a:spLocks noChangeArrowheads="1"/>
          </p:cNvSpPr>
          <p:nvPr userDrawn="1"/>
        </p:nvSpPr>
        <p:spPr bwMode="gray">
          <a:xfrm>
            <a:off x="8028384" y="6351984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>
              <a:alpha val="5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800" b="1" dirty="0" smtClean="0">
                <a:solidFill>
                  <a:schemeClr val="bg1"/>
                </a:solidFill>
                <a:effectLst/>
                <a:latin typeface="Corbel" pitchFamily="34" charset="0"/>
                <a:cs typeface="Arial" pitchFamily="34" charset="0"/>
              </a:rPr>
              <a:t>NE</a:t>
            </a:r>
            <a:endParaRPr lang="en-US" sz="1800" b="1" dirty="0">
              <a:solidFill>
                <a:schemeClr val="bg1"/>
              </a:solidFill>
              <a:effectLst/>
              <a:latin typeface="Corbel" pitchFamily="34" charset="0"/>
              <a:cs typeface="Arial" pitchFamily="34" charset="0"/>
            </a:endParaRPr>
          </a:p>
        </p:txBody>
      </p:sp>
      <p:sp>
        <p:nvSpPr>
          <p:cNvPr id="19" name="AutoShape 22"/>
          <p:cNvSpPr>
            <a:spLocks noChangeArrowheads="1"/>
          </p:cNvSpPr>
          <p:nvPr userDrawn="1"/>
        </p:nvSpPr>
        <p:spPr bwMode="gray">
          <a:xfrm>
            <a:off x="8532440" y="6093296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rgbClr val="5086C2">
              <a:alpha val="5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800" b="1" dirty="0" smtClean="0">
                <a:solidFill>
                  <a:schemeClr val="bg1"/>
                </a:solidFill>
                <a:latin typeface="Corbel" pitchFamily="34" charset="0"/>
                <a:cs typeface="+mn-cs"/>
              </a:rPr>
              <a:t>SS</a:t>
            </a:r>
            <a:endParaRPr lang="en-US" sz="1800" b="1" dirty="0">
              <a:solidFill>
                <a:schemeClr val="bg1"/>
              </a:solidFill>
              <a:latin typeface="Corbel" pitchFamily="34" charset="0"/>
              <a:cs typeface="+mn-cs"/>
            </a:endParaRPr>
          </a:p>
        </p:txBody>
      </p:sp>
      <p:pic>
        <p:nvPicPr>
          <p:cNvPr id="16" name="Picture 2" descr="G:\MIT 2014\logo\logo\logo-truong.jp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532440" y="14583"/>
            <a:ext cx="560896" cy="60040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7" name="TextBox 16"/>
          <p:cNvSpPr txBox="1"/>
          <p:nvPr userDrawn="1"/>
        </p:nvSpPr>
        <p:spPr>
          <a:xfrm>
            <a:off x="8460432" y="620688"/>
            <a:ext cx="6835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HCMUTE</a:t>
            </a:r>
            <a:endParaRPr lang="en-US" sz="9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-55676" y="1916832"/>
            <a:ext cx="553998" cy="4560168"/>
          </a:xfrm>
          <a:prstGeom prst="rect">
            <a:avLst/>
          </a:prstGeom>
          <a:noFill/>
          <a:ln w="9525">
            <a:noFill/>
          </a:ln>
        </p:spPr>
        <p:txBody>
          <a:bodyPr vert="vert270" wrap="square" rtlCol="0" anchor="ctr" anchorCtr="0">
            <a:spAutoFit/>
          </a:bodyPr>
          <a:lstStyle/>
          <a:p>
            <a:pPr algn="r"/>
            <a:r>
              <a:rPr lang="en-US" sz="2400" b="0" cap="none" spc="0" dirty="0" smtClean="0">
                <a:ln w="18415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Learning really to create real value</a:t>
            </a:r>
            <a:endParaRPr lang="en-US" sz="2400" b="0" cap="none" spc="0" dirty="0">
              <a:ln w="18415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467544" y="1516698"/>
            <a:ext cx="61555" cy="53413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wmf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oleObject" Target="../embeddings/oleObject8.bin"/><Relationship Id="rId18" Type="http://schemas.openxmlformats.org/officeDocument/2006/relationships/oleObject" Target="../embeddings/oleObject12.bin"/><Relationship Id="rId3" Type="http://schemas.openxmlformats.org/officeDocument/2006/relationships/notesSlide" Target="../notesSlides/notesSlide15.xml"/><Relationship Id="rId21" Type="http://schemas.openxmlformats.org/officeDocument/2006/relationships/oleObject" Target="../embeddings/oleObject15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7.bin"/><Relationship Id="rId1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emf"/><Relationship Id="rId20" Type="http://schemas.openxmlformats.org/officeDocument/2006/relationships/oleObject" Target="../embeddings/oleObject14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6.bin"/><Relationship Id="rId5" Type="http://schemas.openxmlformats.org/officeDocument/2006/relationships/image" Target="../media/image17.emf"/><Relationship Id="rId15" Type="http://schemas.openxmlformats.org/officeDocument/2006/relationships/oleObject" Target="../embeddings/oleObject10.bin"/><Relationship Id="rId23" Type="http://schemas.openxmlformats.org/officeDocument/2006/relationships/oleObject" Target="../embeddings/oleObject17.bin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13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9.bin"/><Relationship Id="rId22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oleObject" Target="../embeddings/oleObject24.bin"/><Relationship Id="rId18" Type="http://schemas.openxmlformats.org/officeDocument/2006/relationships/image" Target="../media/image22.emf"/><Relationship Id="rId3" Type="http://schemas.openxmlformats.org/officeDocument/2006/relationships/notesSlide" Target="../notesSlides/notesSlide16.xml"/><Relationship Id="rId21" Type="http://schemas.openxmlformats.org/officeDocument/2006/relationships/oleObject" Target="../embeddings/oleObject31.bin"/><Relationship Id="rId7" Type="http://schemas.openxmlformats.org/officeDocument/2006/relationships/oleObject" Target="../embeddings/oleObject19.bin"/><Relationship Id="rId12" Type="http://schemas.openxmlformats.org/officeDocument/2006/relationships/oleObject" Target="../embeddings/oleObject23.bin"/><Relationship Id="rId1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7.bin"/><Relationship Id="rId20" Type="http://schemas.openxmlformats.org/officeDocument/2006/relationships/oleObject" Target="../embeddings/oleObject30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21.emf"/><Relationship Id="rId15" Type="http://schemas.openxmlformats.org/officeDocument/2006/relationships/oleObject" Target="../embeddings/oleObject26.bin"/><Relationship Id="rId10" Type="http://schemas.openxmlformats.org/officeDocument/2006/relationships/oleObject" Target="../embeddings/oleObject21.bin"/><Relationship Id="rId19" Type="http://schemas.openxmlformats.org/officeDocument/2006/relationships/oleObject" Target="../embeddings/oleObject29.bin"/><Relationship Id="rId4" Type="http://schemas.openxmlformats.org/officeDocument/2006/relationships/oleObject" Target="../embeddings/oleObject18.bin"/><Relationship Id="rId9" Type="http://schemas.openxmlformats.org/officeDocument/2006/relationships/oleObject" Target="../embeddings/oleObject20.bin"/><Relationship Id="rId14" Type="http://schemas.openxmlformats.org/officeDocument/2006/relationships/oleObject" Target="../embeddings/oleObject2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22.emf"/><Relationship Id="rId18" Type="http://schemas.openxmlformats.org/officeDocument/2006/relationships/oleObject" Target="../embeddings/oleObject39.bin"/><Relationship Id="rId3" Type="http://schemas.openxmlformats.org/officeDocument/2006/relationships/notesSlide" Target="../notesSlides/notesSlide17.xml"/><Relationship Id="rId21" Type="http://schemas.openxmlformats.org/officeDocument/2006/relationships/oleObject" Target="../embeddings/oleObject42.bin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35.bin"/><Relationship Id="rId17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emf"/><Relationship Id="rId20" Type="http://schemas.openxmlformats.org/officeDocument/2006/relationships/oleObject" Target="../embeddings/oleObject41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png"/><Relationship Id="rId11" Type="http://schemas.openxmlformats.org/officeDocument/2006/relationships/image" Target="../media/image19.emf"/><Relationship Id="rId24" Type="http://schemas.openxmlformats.org/officeDocument/2006/relationships/oleObject" Target="../embeddings/oleObject45.bin"/><Relationship Id="rId5" Type="http://schemas.openxmlformats.org/officeDocument/2006/relationships/image" Target="../media/image23.emf"/><Relationship Id="rId15" Type="http://schemas.openxmlformats.org/officeDocument/2006/relationships/oleObject" Target="../embeddings/oleObject37.bin"/><Relationship Id="rId23" Type="http://schemas.openxmlformats.org/officeDocument/2006/relationships/oleObject" Target="../embeddings/oleObject44.bin"/><Relationship Id="rId10" Type="http://schemas.openxmlformats.org/officeDocument/2006/relationships/oleObject" Target="../embeddings/oleObject34.bin"/><Relationship Id="rId19" Type="http://schemas.openxmlformats.org/officeDocument/2006/relationships/oleObject" Target="../embeddings/oleObject40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24.emf"/><Relationship Id="rId14" Type="http://schemas.openxmlformats.org/officeDocument/2006/relationships/oleObject" Target="../embeddings/oleObject36.bin"/><Relationship Id="rId22" Type="http://schemas.openxmlformats.org/officeDocument/2006/relationships/oleObject" Target="../embeddings/oleObject43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22.emf"/><Relationship Id="rId18" Type="http://schemas.openxmlformats.org/officeDocument/2006/relationships/oleObject" Target="../embeddings/oleObject53.bin"/><Relationship Id="rId3" Type="http://schemas.openxmlformats.org/officeDocument/2006/relationships/notesSlide" Target="../notesSlides/notesSlide18.xml"/><Relationship Id="rId21" Type="http://schemas.openxmlformats.org/officeDocument/2006/relationships/oleObject" Target="../embeddings/oleObject56.bin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49.bin"/><Relationship Id="rId17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emf"/><Relationship Id="rId20" Type="http://schemas.openxmlformats.org/officeDocument/2006/relationships/oleObject" Target="../embeddings/oleObject55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png"/><Relationship Id="rId11" Type="http://schemas.openxmlformats.org/officeDocument/2006/relationships/image" Target="../media/image19.emf"/><Relationship Id="rId24" Type="http://schemas.openxmlformats.org/officeDocument/2006/relationships/oleObject" Target="../embeddings/oleObject59.bin"/><Relationship Id="rId5" Type="http://schemas.openxmlformats.org/officeDocument/2006/relationships/image" Target="../media/image23.emf"/><Relationship Id="rId15" Type="http://schemas.openxmlformats.org/officeDocument/2006/relationships/oleObject" Target="../embeddings/oleObject51.bin"/><Relationship Id="rId23" Type="http://schemas.openxmlformats.org/officeDocument/2006/relationships/oleObject" Target="../embeddings/oleObject58.bin"/><Relationship Id="rId10" Type="http://schemas.openxmlformats.org/officeDocument/2006/relationships/oleObject" Target="../embeddings/oleObject48.bin"/><Relationship Id="rId19" Type="http://schemas.openxmlformats.org/officeDocument/2006/relationships/oleObject" Target="../embeddings/oleObject54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24.emf"/><Relationship Id="rId14" Type="http://schemas.openxmlformats.org/officeDocument/2006/relationships/oleObject" Target="../embeddings/oleObject50.bin"/><Relationship Id="rId22" Type="http://schemas.openxmlformats.org/officeDocument/2006/relationships/oleObject" Target="../embeddings/oleObject57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13" Type="http://schemas.openxmlformats.org/officeDocument/2006/relationships/image" Target="../media/image22.emf"/><Relationship Id="rId18" Type="http://schemas.openxmlformats.org/officeDocument/2006/relationships/oleObject" Target="../embeddings/oleObject67.bin"/><Relationship Id="rId26" Type="http://schemas.openxmlformats.org/officeDocument/2006/relationships/oleObject" Target="../embeddings/oleObject75.bin"/><Relationship Id="rId39" Type="http://schemas.openxmlformats.org/officeDocument/2006/relationships/oleObject" Target="../embeddings/oleObject86.bin"/><Relationship Id="rId3" Type="http://schemas.openxmlformats.org/officeDocument/2006/relationships/notesSlide" Target="../notesSlides/notesSlide19.xml"/><Relationship Id="rId21" Type="http://schemas.openxmlformats.org/officeDocument/2006/relationships/oleObject" Target="../embeddings/oleObject70.bin"/><Relationship Id="rId34" Type="http://schemas.openxmlformats.org/officeDocument/2006/relationships/oleObject" Target="../embeddings/oleObject83.bin"/><Relationship Id="rId42" Type="http://schemas.openxmlformats.org/officeDocument/2006/relationships/image" Target="../media/image31.png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63.bin"/><Relationship Id="rId17" Type="http://schemas.openxmlformats.org/officeDocument/2006/relationships/oleObject" Target="../embeddings/oleObject66.bin"/><Relationship Id="rId25" Type="http://schemas.openxmlformats.org/officeDocument/2006/relationships/oleObject" Target="../embeddings/oleObject74.bin"/><Relationship Id="rId33" Type="http://schemas.openxmlformats.org/officeDocument/2006/relationships/oleObject" Target="../embeddings/oleObject82.bin"/><Relationship Id="rId38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emf"/><Relationship Id="rId20" Type="http://schemas.openxmlformats.org/officeDocument/2006/relationships/oleObject" Target="../embeddings/oleObject69.bin"/><Relationship Id="rId29" Type="http://schemas.openxmlformats.org/officeDocument/2006/relationships/oleObject" Target="../embeddings/oleObject78.bin"/><Relationship Id="rId41" Type="http://schemas.openxmlformats.org/officeDocument/2006/relationships/oleObject" Target="../embeddings/oleObject87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26.png"/><Relationship Id="rId11" Type="http://schemas.openxmlformats.org/officeDocument/2006/relationships/image" Target="../media/image19.emf"/><Relationship Id="rId24" Type="http://schemas.openxmlformats.org/officeDocument/2006/relationships/oleObject" Target="../embeddings/oleObject73.bin"/><Relationship Id="rId32" Type="http://schemas.openxmlformats.org/officeDocument/2006/relationships/oleObject" Target="../embeddings/oleObject81.bin"/><Relationship Id="rId37" Type="http://schemas.openxmlformats.org/officeDocument/2006/relationships/image" Target="../media/image28.emf"/><Relationship Id="rId40" Type="http://schemas.openxmlformats.org/officeDocument/2006/relationships/image" Target="../media/image29.emf"/><Relationship Id="rId5" Type="http://schemas.openxmlformats.org/officeDocument/2006/relationships/image" Target="../media/image23.emf"/><Relationship Id="rId15" Type="http://schemas.openxmlformats.org/officeDocument/2006/relationships/oleObject" Target="../embeddings/oleObject65.bin"/><Relationship Id="rId23" Type="http://schemas.openxmlformats.org/officeDocument/2006/relationships/oleObject" Target="../embeddings/oleObject72.bin"/><Relationship Id="rId28" Type="http://schemas.openxmlformats.org/officeDocument/2006/relationships/oleObject" Target="../embeddings/oleObject77.bin"/><Relationship Id="rId36" Type="http://schemas.openxmlformats.org/officeDocument/2006/relationships/oleObject" Target="../embeddings/oleObject84.bin"/><Relationship Id="rId10" Type="http://schemas.openxmlformats.org/officeDocument/2006/relationships/oleObject" Target="../embeddings/oleObject62.bin"/><Relationship Id="rId19" Type="http://schemas.openxmlformats.org/officeDocument/2006/relationships/oleObject" Target="../embeddings/oleObject68.bin"/><Relationship Id="rId31" Type="http://schemas.openxmlformats.org/officeDocument/2006/relationships/oleObject" Target="../embeddings/oleObject80.bin"/><Relationship Id="rId44" Type="http://schemas.openxmlformats.org/officeDocument/2006/relationships/image" Target="../media/image30.emf"/><Relationship Id="rId4" Type="http://schemas.openxmlformats.org/officeDocument/2006/relationships/oleObject" Target="../embeddings/oleObject60.bin"/><Relationship Id="rId9" Type="http://schemas.openxmlformats.org/officeDocument/2006/relationships/image" Target="../media/image24.emf"/><Relationship Id="rId14" Type="http://schemas.openxmlformats.org/officeDocument/2006/relationships/oleObject" Target="../embeddings/oleObject64.bin"/><Relationship Id="rId22" Type="http://schemas.openxmlformats.org/officeDocument/2006/relationships/oleObject" Target="../embeddings/oleObject71.bin"/><Relationship Id="rId27" Type="http://schemas.openxmlformats.org/officeDocument/2006/relationships/oleObject" Target="../embeddings/oleObject76.bin"/><Relationship Id="rId30" Type="http://schemas.openxmlformats.org/officeDocument/2006/relationships/oleObject" Target="../embeddings/oleObject79.bin"/><Relationship Id="rId35" Type="http://schemas.openxmlformats.org/officeDocument/2006/relationships/image" Target="../media/image27.emf"/><Relationship Id="rId43" Type="http://schemas.openxmlformats.org/officeDocument/2006/relationships/oleObject" Target="../embeddings/oleObject88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13" Type="http://schemas.openxmlformats.org/officeDocument/2006/relationships/image" Target="../media/image22.emf"/><Relationship Id="rId18" Type="http://schemas.openxmlformats.org/officeDocument/2006/relationships/oleObject" Target="../embeddings/oleObject96.bin"/><Relationship Id="rId26" Type="http://schemas.openxmlformats.org/officeDocument/2006/relationships/oleObject" Target="../embeddings/oleObject104.bin"/><Relationship Id="rId39" Type="http://schemas.openxmlformats.org/officeDocument/2006/relationships/oleObject" Target="../embeddings/oleObject115.bin"/><Relationship Id="rId3" Type="http://schemas.openxmlformats.org/officeDocument/2006/relationships/notesSlide" Target="../notesSlides/notesSlide20.xml"/><Relationship Id="rId21" Type="http://schemas.openxmlformats.org/officeDocument/2006/relationships/oleObject" Target="../embeddings/oleObject99.bin"/><Relationship Id="rId34" Type="http://schemas.openxmlformats.org/officeDocument/2006/relationships/oleObject" Target="../embeddings/oleObject112.bin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92.bin"/><Relationship Id="rId17" Type="http://schemas.openxmlformats.org/officeDocument/2006/relationships/oleObject" Target="../embeddings/oleObject95.bin"/><Relationship Id="rId25" Type="http://schemas.openxmlformats.org/officeDocument/2006/relationships/oleObject" Target="../embeddings/oleObject103.bin"/><Relationship Id="rId33" Type="http://schemas.openxmlformats.org/officeDocument/2006/relationships/oleObject" Target="../embeddings/oleObject111.bin"/><Relationship Id="rId38" Type="http://schemas.openxmlformats.org/officeDocument/2006/relationships/oleObject" Target="../embeddings/oleObject11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emf"/><Relationship Id="rId20" Type="http://schemas.openxmlformats.org/officeDocument/2006/relationships/oleObject" Target="../embeddings/oleObject98.bin"/><Relationship Id="rId29" Type="http://schemas.openxmlformats.org/officeDocument/2006/relationships/oleObject" Target="../embeddings/oleObject107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png"/><Relationship Id="rId11" Type="http://schemas.openxmlformats.org/officeDocument/2006/relationships/image" Target="../media/image19.emf"/><Relationship Id="rId24" Type="http://schemas.openxmlformats.org/officeDocument/2006/relationships/oleObject" Target="../embeddings/oleObject102.bin"/><Relationship Id="rId32" Type="http://schemas.openxmlformats.org/officeDocument/2006/relationships/oleObject" Target="../embeddings/oleObject110.bin"/><Relationship Id="rId37" Type="http://schemas.openxmlformats.org/officeDocument/2006/relationships/image" Target="../media/image28.emf"/><Relationship Id="rId40" Type="http://schemas.openxmlformats.org/officeDocument/2006/relationships/image" Target="../media/image32.emf"/><Relationship Id="rId5" Type="http://schemas.openxmlformats.org/officeDocument/2006/relationships/image" Target="../media/image23.emf"/><Relationship Id="rId15" Type="http://schemas.openxmlformats.org/officeDocument/2006/relationships/oleObject" Target="../embeddings/oleObject94.bin"/><Relationship Id="rId23" Type="http://schemas.openxmlformats.org/officeDocument/2006/relationships/oleObject" Target="../embeddings/oleObject101.bin"/><Relationship Id="rId28" Type="http://schemas.openxmlformats.org/officeDocument/2006/relationships/oleObject" Target="../embeddings/oleObject106.bin"/><Relationship Id="rId36" Type="http://schemas.openxmlformats.org/officeDocument/2006/relationships/oleObject" Target="../embeddings/oleObject113.bin"/><Relationship Id="rId10" Type="http://schemas.openxmlformats.org/officeDocument/2006/relationships/oleObject" Target="../embeddings/oleObject91.bin"/><Relationship Id="rId19" Type="http://schemas.openxmlformats.org/officeDocument/2006/relationships/oleObject" Target="../embeddings/oleObject97.bin"/><Relationship Id="rId31" Type="http://schemas.openxmlformats.org/officeDocument/2006/relationships/oleObject" Target="../embeddings/oleObject109.bin"/><Relationship Id="rId4" Type="http://schemas.openxmlformats.org/officeDocument/2006/relationships/oleObject" Target="../embeddings/oleObject89.bin"/><Relationship Id="rId9" Type="http://schemas.openxmlformats.org/officeDocument/2006/relationships/image" Target="../media/image24.emf"/><Relationship Id="rId14" Type="http://schemas.openxmlformats.org/officeDocument/2006/relationships/oleObject" Target="../embeddings/oleObject93.bin"/><Relationship Id="rId22" Type="http://schemas.openxmlformats.org/officeDocument/2006/relationships/oleObject" Target="../embeddings/oleObject100.bin"/><Relationship Id="rId27" Type="http://schemas.openxmlformats.org/officeDocument/2006/relationships/oleObject" Target="../embeddings/oleObject105.bin"/><Relationship Id="rId30" Type="http://schemas.openxmlformats.org/officeDocument/2006/relationships/oleObject" Target="../embeddings/oleObject108.bin"/><Relationship Id="rId35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13" Type="http://schemas.openxmlformats.org/officeDocument/2006/relationships/image" Target="../media/image27.emf"/><Relationship Id="rId18" Type="http://schemas.openxmlformats.org/officeDocument/2006/relationships/image" Target="../media/image32.emf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6.png"/><Relationship Id="rId12" Type="http://schemas.openxmlformats.org/officeDocument/2006/relationships/oleObject" Target="../embeddings/oleObject120.bin"/><Relationship Id="rId17" Type="http://schemas.openxmlformats.org/officeDocument/2006/relationships/oleObject" Target="../embeddings/oleObject12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2.bin"/><Relationship Id="rId20" Type="http://schemas.openxmlformats.org/officeDocument/2006/relationships/image" Target="../media/image33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119.bin"/><Relationship Id="rId5" Type="http://schemas.openxmlformats.org/officeDocument/2006/relationships/image" Target="../media/image23.emf"/><Relationship Id="rId15" Type="http://schemas.openxmlformats.org/officeDocument/2006/relationships/image" Target="../media/image28.emf"/><Relationship Id="rId10" Type="http://schemas.openxmlformats.org/officeDocument/2006/relationships/oleObject" Target="../embeddings/oleObject118.bin"/><Relationship Id="rId19" Type="http://schemas.openxmlformats.org/officeDocument/2006/relationships/oleObject" Target="../embeddings/oleObject124.bin"/><Relationship Id="rId4" Type="http://schemas.openxmlformats.org/officeDocument/2006/relationships/oleObject" Target="../embeddings/oleObject116.bin"/><Relationship Id="rId9" Type="http://schemas.openxmlformats.org/officeDocument/2006/relationships/image" Target="../media/image25.emf"/><Relationship Id="rId14" Type="http://schemas.openxmlformats.org/officeDocument/2006/relationships/oleObject" Target="../embeddings/oleObject121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.bin"/><Relationship Id="rId13" Type="http://schemas.openxmlformats.org/officeDocument/2006/relationships/image" Target="../media/image27.emf"/><Relationship Id="rId18" Type="http://schemas.openxmlformats.org/officeDocument/2006/relationships/image" Target="../media/image34.emf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6.png"/><Relationship Id="rId12" Type="http://schemas.openxmlformats.org/officeDocument/2006/relationships/oleObject" Target="../embeddings/oleObject129.bin"/><Relationship Id="rId17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1.bin"/><Relationship Id="rId20" Type="http://schemas.openxmlformats.org/officeDocument/2006/relationships/image" Target="../media/image35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128.bin"/><Relationship Id="rId5" Type="http://schemas.openxmlformats.org/officeDocument/2006/relationships/image" Target="../media/image23.emf"/><Relationship Id="rId15" Type="http://schemas.openxmlformats.org/officeDocument/2006/relationships/image" Target="../media/image28.emf"/><Relationship Id="rId10" Type="http://schemas.openxmlformats.org/officeDocument/2006/relationships/oleObject" Target="../embeddings/oleObject127.bin"/><Relationship Id="rId19" Type="http://schemas.openxmlformats.org/officeDocument/2006/relationships/oleObject" Target="../embeddings/oleObject133.bin"/><Relationship Id="rId4" Type="http://schemas.openxmlformats.org/officeDocument/2006/relationships/oleObject" Target="../embeddings/oleObject125.bin"/><Relationship Id="rId9" Type="http://schemas.openxmlformats.org/officeDocument/2006/relationships/image" Target="../media/image25.emf"/><Relationship Id="rId14" Type="http://schemas.openxmlformats.org/officeDocument/2006/relationships/oleObject" Target="../embeddings/oleObject130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5.bin"/><Relationship Id="rId13" Type="http://schemas.openxmlformats.org/officeDocument/2006/relationships/image" Target="../media/image19.emf"/><Relationship Id="rId18" Type="http://schemas.openxmlformats.org/officeDocument/2006/relationships/oleObject" Target="../embeddings/oleObject141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6.png"/><Relationship Id="rId12" Type="http://schemas.openxmlformats.org/officeDocument/2006/relationships/oleObject" Target="../embeddings/oleObject137.bin"/><Relationship Id="rId17" Type="http://schemas.openxmlformats.org/officeDocument/2006/relationships/oleObject" Target="../embeddings/oleObject14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emf"/><Relationship Id="rId20" Type="http://schemas.openxmlformats.org/officeDocument/2006/relationships/oleObject" Target="../embeddings/oleObject143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8.wmf"/><Relationship Id="rId11" Type="http://schemas.openxmlformats.org/officeDocument/2006/relationships/image" Target="../media/image24.emf"/><Relationship Id="rId5" Type="http://schemas.openxmlformats.org/officeDocument/2006/relationships/image" Target="../media/image23.emf"/><Relationship Id="rId15" Type="http://schemas.openxmlformats.org/officeDocument/2006/relationships/oleObject" Target="../embeddings/oleObject139.bin"/><Relationship Id="rId10" Type="http://schemas.openxmlformats.org/officeDocument/2006/relationships/oleObject" Target="../embeddings/oleObject136.bin"/><Relationship Id="rId19" Type="http://schemas.openxmlformats.org/officeDocument/2006/relationships/oleObject" Target="../embeddings/oleObject142.bin"/><Relationship Id="rId4" Type="http://schemas.openxmlformats.org/officeDocument/2006/relationships/oleObject" Target="../embeddings/oleObject134.bin"/><Relationship Id="rId9" Type="http://schemas.openxmlformats.org/officeDocument/2006/relationships/image" Target="../media/image34.emf"/><Relationship Id="rId14" Type="http://schemas.openxmlformats.org/officeDocument/2006/relationships/oleObject" Target="../embeddings/oleObject13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subTitle" idx="4294967295"/>
          </p:nvPr>
        </p:nvSpPr>
        <p:spPr bwMode="white">
          <a:xfrm>
            <a:off x="3467274" y="2420888"/>
            <a:ext cx="5400600" cy="990600"/>
          </a:xfrm>
        </p:spPr>
        <p:txBody>
          <a:bodyPr>
            <a:normAutofit fontScale="92500" lnSpcReduction="20000"/>
          </a:bodyPr>
          <a:lstStyle>
            <a:lvl1pPr marL="0" indent="0" algn="r">
              <a:buFont typeface="Wingdings" pitchFamily="2" charset="2"/>
              <a:buNone/>
              <a:defRPr sz="3000" baseline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 algn="ctr">
              <a:lnSpc>
                <a:spcPct val="150000"/>
              </a:lnSpc>
            </a:pPr>
            <a:r>
              <a:rPr lang="en-US" sz="4800" dirty="0"/>
              <a:t>TCP/IP model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3203848" y="4257675"/>
            <a:ext cx="5927452" cy="8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700" b="1" dirty="0">
                <a:solidFill>
                  <a:srgbClr val="5086C2"/>
                </a:solidFill>
                <a:latin typeface="Tahoma" pitchFamily="34" charset="0"/>
                <a:cs typeface="Tahoma" pitchFamily="34" charset="0"/>
              </a:rPr>
              <a:t>Master Nguyen </a:t>
            </a:r>
            <a:r>
              <a:rPr lang="en-US" sz="1700" b="1" dirty="0" err="1">
                <a:solidFill>
                  <a:srgbClr val="5086C2"/>
                </a:solidFill>
                <a:latin typeface="Tahoma" pitchFamily="34" charset="0"/>
                <a:cs typeface="Tahoma" pitchFamily="34" charset="0"/>
              </a:rPr>
              <a:t>Huu</a:t>
            </a:r>
            <a:r>
              <a:rPr lang="en-US" sz="1700" b="1" dirty="0">
                <a:solidFill>
                  <a:srgbClr val="5086C2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1700" b="1" dirty="0" err="1" smtClean="0">
                <a:solidFill>
                  <a:srgbClr val="5086C2"/>
                </a:solidFill>
                <a:latin typeface="Tahoma" pitchFamily="34" charset="0"/>
                <a:cs typeface="Tahoma" pitchFamily="34" charset="0"/>
              </a:rPr>
              <a:t>Trung</a:t>
            </a:r>
            <a:endParaRPr lang="en-US" sz="1700" b="1" dirty="0" smtClean="0">
              <a:solidFill>
                <a:srgbClr val="5086C2"/>
              </a:solidFill>
              <a:latin typeface="Tahoma" pitchFamily="34" charset="0"/>
              <a:cs typeface="Tahoma" pitchFamily="34" charset="0"/>
            </a:endParaRPr>
          </a:p>
          <a:p>
            <a:pPr algn="r">
              <a:defRPr/>
            </a:pPr>
            <a:r>
              <a:rPr lang="en-US" sz="1700" b="1" dirty="0" smtClean="0">
                <a:solidFill>
                  <a:srgbClr val="5086C2"/>
                </a:solidFill>
                <a:latin typeface="Tahoma" pitchFamily="34" charset="0"/>
                <a:cs typeface="Tahoma" pitchFamily="34" charset="0"/>
              </a:rPr>
              <a:t>Faculty Of Information Technology</a:t>
            </a:r>
            <a:endParaRPr lang="en-US" sz="1700" b="1" dirty="0">
              <a:solidFill>
                <a:srgbClr val="5086C2"/>
              </a:solidFill>
              <a:latin typeface="Tahoma" pitchFamily="34" charset="0"/>
              <a:cs typeface="Tahoma" pitchFamily="34" charset="0"/>
            </a:endParaRPr>
          </a:p>
          <a:p>
            <a:pPr algn="r">
              <a:defRPr/>
            </a:pPr>
            <a:r>
              <a:rPr lang="en-US" sz="1700" b="1" dirty="0" smtClean="0">
                <a:solidFill>
                  <a:srgbClr val="5086C2"/>
                </a:solidFill>
                <a:latin typeface="Tahoma" pitchFamily="34" charset="0"/>
                <a:cs typeface="Tahoma" pitchFamily="34" charset="0"/>
              </a:rPr>
              <a:t>HCMC University of Technology and Education</a:t>
            </a:r>
            <a:endParaRPr lang="en-US" sz="1700" b="1" dirty="0">
              <a:solidFill>
                <a:srgbClr val="5086C2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7" name="Picture 5" descr="301P_95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7704" y="1772816"/>
            <a:ext cx="5597525" cy="4811712"/>
          </a:xfrm>
          <a:prstGeom prst="rect">
            <a:avLst/>
          </a:prstGeom>
          <a:noFill/>
        </p:spPr>
      </p:pic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04664"/>
            <a:ext cx="8142288" cy="6858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TCP Header</a:t>
            </a:r>
          </a:p>
        </p:txBody>
      </p:sp>
    </p:spTree>
    <p:extLst>
      <p:ext uri="{BB962C8B-B14F-4D97-AF65-F5344CB8AC3E}">
        <p14:creationId xmlns:p14="http://schemas.microsoft.com/office/powerpoint/2010/main" val="2409647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41" name="Picture 5" descr="301P_95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25" y="1628800"/>
            <a:ext cx="3648075" cy="4969768"/>
          </a:xfrm>
          <a:prstGeom prst="rect">
            <a:avLst/>
          </a:prstGeom>
          <a:noFill/>
        </p:spPr>
      </p:pic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4653796" y="1628800"/>
            <a:ext cx="4166675" cy="48021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03580" tIns="51791" rIns="103580" bIns="51791" anchor="ctr"/>
          <a:lstStyle/>
          <a:p>
            <a:pPr marL="342900" lvl="1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  <a:tabLst>
                <a:tab pos="647700" algn="l"/>
              </a:tabLst>
            </a:pPr>
            <a:r>
              <a:rPr lang="en-US" sz="1900" b="0" dirty="0"/>
              <a:t>File transfer</a:t>
            </a:r>
          </a:p>
          <a:p>
            <a:pPr marL="685800" lvl="2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Tx/>
              <a:buChar char="–"/>
              <a:tabLst>
                <a:tab pos="647700" algn="l"/>
              </a:tabLst>
            </a:pPr>
            <a:r>
              <a:rPr lang="en-US" sz="1900" b="0" dirty="0"/>
              <a:t>FTP </a:t>
            </a:r>
          </a:p>
          <a:p>
            <a:pPr marL="685800" lvl="2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Tx/>
              <a:buChar char="–"/>
              <a:tabLst>
                <a:tab pos="647700" algn="l"/>
              </a:tabLst>
            </a:pPr>
            <a:r>
              <a:rPr lang="en-US" sz="1900" b="0" dirty="0"/>
              <a:t>TFTP </a:t>
            </a:r>
          </a:p>
          <a:p>
            <a:pPr marL="685800" lvl="2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Tx/>
              <a:buChar char="–"/>
              <a:tabLst>
                <a:tab pos="647700" algn="l"/>
              </a:tabLst>
            </a:pPr>
            <a:r>
              <a:rPr lang="en-US" sz="1900" b="0" dirty="0"/>
              <a:t>Network File System</a:t>
            </a:r>
          </a:p>
          <a:p>
            <a:pPr marL="342900" lvl="1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  <a:tabLst>
                <a:tab pos="647700" algn="l"/>
              </a:tabLst>
            </a:pPr>
            <a:r>
              <a:rPr lang="en-US" sz="1900" b="0" dirty="0"/>
              <a:t>E-mail</a:t>
            </a:r>
          </a:p>
          <a:p>
            <a:pPr marL="685800" lvl="2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Tx/>
              <a:buChar char="–"/>
              <a:tabLst>
                <a:tab pos="647700" algn="l"/>
              </a:tabLst>
            </a:pPr>
            <a:r>
              <a:rPr lang="en-US" sz="1900" b="0" dirty="0"/>
              <a:t>Simple Mail Transfer Protocol</a:t>
            </a:r>
          </a:p>
          <a:p>
            <a:pPr marL="342900" lvl="1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  <a:tabLst>
                <a:tab pos="647700" algn="l"/>
              </a:tabLst>
            </a:pPr>
            <a:r>
              <a:rPr lang="en-US" sz="1900" b="0" dirty="0"/>
              <a:t>Remote login</a:t>
            </a:r>
          </a:p>
          <a:p>
            <a:pPr marL="685800" lvl="2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Tx/>
              <a:buChar char="–"/>
              <a:tabLst>
                <a:tab pos="647700" algn="l"/>
              </a:tabLst>
            </a:pPr>
            <a:r>
              <a:rPr lang="en-US" sz="1900" b="0" dirty="0"/>
              <a:t>Telnet </a:t>
            </a:r>
          </a:p>
          <a:p>
            <a:pPr marL="685800" lvl="2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Tx/>
              <a:buChar char="–"/>
              <a:tabLst>
                <a:tab pos="647700" algn="l"/>
              </a:tabLst>
            </a:pPr>
            <a:r>
              <a:rPr lang="en-US" sz="1900" b="0" dirty="0"/>
              <a:t>rlogin </a:t>
            </a:r>
          </a:p>
          <a:p>
            <a:pPr marL="342900" lvl="1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  <a:tabLst>
                <a:tab pos="647700" algn="l"/>
              </a:tabLst>
            </a:pPr>
            <a:r>
              <a:rPr lang="en-US" sz="1900" b="0" dirty="0"/>
              <a:t>Network management</a:t>
            </a:r>
          </a:p>
          <a:p>
            <a:pPr marL="685800" lvl="2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Tx/>
              <a:buChar char="–"/>
              <a:tabLst>
                <a:tab pos="647700" algn="l"/>
              </a:tabLst>
            </a:pPr>
            <a:r>
              <a:rPr lang="en-US" sz="1900" b="0" dirty="0"/>
              <a:t>Simple Network Management </a:t>
            </a:r>
            <a:br>
              <a:rPr lang="en-US" sz="1900" b="0" dirty="0"/>
            </a:br>
            <a:r>
              <a:rPr lang="en-US" sz="1900" b="0" dirty="0"/>
              <a:t>Protocol</a:t>
            </a:r>
          </a:p>
          <a:p>
            <a:pPr marL="342900" lvl="1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  <a:tabLst>
                <a:tab pos="647700" algn="l"/>
              </a:tabLst>
            </a:pPr>
            <a:r>
              <a:rPr lang="en-US" sz="1900" b="0" dirty="0"/>
              <a:t>Name management</a:t>
            </a:r>
          </a:p>
          <a:p>
            <a:pPr marL="685800" lvl="2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Tx/>
              <a:buChar char="–"/>
              <a:tabLst>
                <a:tab pos="647700" algn="l"/>
              </a:tabLst>
            </a:pPr>
            <a:r>
              <a:rPr lang="en-US" sz="1900" b="0" dirty="0"/>
              <a:t>Domain Name System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145462" cy="838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TCP/IP Application Layer Overview</a:t>
            </a:r>
          </a:p>
        </p:txBody>
      </p:sp>
    </p:spTree>
    <p:extLst>
      <p:ext uri="{BB962C8B-B14F-4D97-AF65-F5344CB8AC3E}">
        <p14:creationId xmlns:p14="http://schemas.microsoft.com/office/powerpoint/2010/main" val="5174923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 descr="301P_17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2636912"/>
            <a:ext cx="6829425" cy="3463925"/>
          </a:xfrm>
          <a:prstGeom prst="rect">
            <a:avLst/>
          </a:prstGeom>
          <a:noFill/>
        </p:spPr>
      </p:pic>
      <p:sp>
        <p:nvSpPr>
          <p:cNvPr id="152579" name="Rectangle 3"/>
          <p:cNvSpPr>
            <a:spLocks noGrp="1" noChangeArrowheads="1"/>
          </p:cNvSpPr>
          <p:nvPr>
            <p:ph type="title"/>
          </p:nvPr>
        </p:nvSpPr>
        <p:spPr>
          <a:xfrm>
            <a:off x="251520" y="332656"/>
            <a:ext cx="8142288" cy="838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Establishing a Connection</a:t>
            </a:r>
          </a:p>
        </p:txBody>
      </p:sp>
    </p:spTree>
    <p:extLst>
      <p:ext uri="{BB962C8B-B14F-4D97-AF65-F5344CB8AC3E}">
        <p14:creationId xmlns:p14="http://schemas.microsoft.com/office/powerpoint/2010/main" val="1924263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9" name="Picture 5" descr="301P_18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785837"/>
            <a:ext cx="8393319" cy="4367213"/>
          </a:xfrm>
          <a:prstGeom prst="rect">
            <a:avLst/>
          </a:prstGeom>
          <a:noFill/>
        </p:spPr>
      </p:pic>
      <p:sp>
        <p:nvSpPr>
          <p:cNvPr id="154627" name="Rectangle 3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8142288" cy="838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Three-Way Handshake</a:t>
            </a:r>
          </a:p>
        </p:txBody>
      </p:sp>
      <p:sp>
        <p:nvSpPr>
          <p:cNvPr id="154628" name="Text Box 4"/>
          <p:cNvSpPr txBox="1">
            <a:spLocks noChangeArrowheads="1"/>
          </p:cNvSpPr>
          <p:nvPr/>
        </p:nvSpPr>
        <p:spPr bwMode="auto">
          <a:xfrm>
            <a:off x="827584" y="5964138"/>
            <a:ext cx="6384925" cy="3778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lIns="73022" tIns="36510" rIns="73022" bIns="3651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/>
              <a:t>CTL = Which control bits in the TCP header are set to 1</a:t>
            </a:r>
          </a:p>
        </p:txBody>
      </p:sp>
    </p:spTree>
    <p:extLst>
      <p:ext uri="{BB962C8B-B14F-4D97-AF65-F5344CB8AC3E}">
        <p14:creationId xmlns:p14="http://schemas.microsoft.com/office/powerpoint/2010/main" val="2157308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8001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Once data transfer is in progress, congestion can occur for two reasons.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63713" y="2997200"/>
            <a:ext cx="4797425" cy="2551113"/>
            <a:chOff x="1202" y="1933"/>
            <a:chExt cx="3022" cy="1607"/>
          </a:xfrm>
        </p:grpSpPr>
        <p:graphicFrame>
          <p:nvGraphicFramePr>
            <p:cNvPr id="2050" name="Object 5"/>
            <p:cNvGraphicFramePr>
              <a:graphicFrameLocks noChangeAspect="1"/>
            </p:cNvGraphicFramePr>
            <p:nvPr/>
          </p:nvGraphicFramePr>
          <p:xfrm>
            <a:off x="1785" y="2115"/>
            <a:ext cx="1957" cy="1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" name="Visio" r:id="rId4" imgW="3106669" imgH="1897685" progId="">
                    <p:embed/>
                  </p:oleObj>
                </mc:Choice>
                <mc:Fallback>
                  <p:oleObj name="Visio" r:id="rId4" imgW="3106669" imgH="189768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5" y="2115"/>
                          <a:ext cx="1957" cy="1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055" name="Picture 6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202" y="3022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6" name="Picture 7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651" y="1933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54" name="Title 1"/>
          <p:cNvSpPr>
            <a:spLocks noGrp="1"/>
          </p:cNvSpPr>
          <p:nvPr>
            <p:ph type="title"/>
          </p:nvPr>
        </p:nvSpPr>
        <p:spPr>
          <a:xfrm>
            <a:off x="127795" y="617537"/>
            <a:ext cx="8229600" cy="4873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Flow Control</a:t>
            </a:r>
          </a:p>
        </p:txBody>
      </p:sp>
    </p:spTree>
    <p:extLst>
      <p:ext uri="{BB962C8B-B14F-4D97-AF65-F5344CB8AC3E}">
        <p14:creationId xmlns:p14="http://schemas.microsoft.com/office/powerpoint/2010/main" val="16328265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8001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600" smtClean="0"/>
              <a:t>First, the sending device might be able to generate traffic faster than the network can transfer it.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63713" y="2819400"/>
            <a:ext cx="5976639" cy="3489920"/>
            <a:chOff x="1111" y="2069"/>
            <a:chExt cx="3022" cy="1607"/>
          </a:xfrm>
        </p:grpSpPr>
        <p:graphicFrame>
          <p:nvGraphicFramePr>
            <p:cNvPr id="3074" name="Object 5"/>
            <p:cNvGraphicFramePr>
              <a:graphicFrameLocks noChangeAspect="1"/>
            </p:cNvGraphicFramePr>
            <p:nvPr/>
          </p:nvGraphicFramePr>
          <p:xfrm>
            <a:off x="1655" y="2296"/>
            <a:ext cx="1957" cy="1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4" name="Visio" r:id="rId4" imgW="3106669" imgH="1897685" progId="">
                    <p:embed/>
                  </p:oleObj>
                </mc:Choice>
                <mc:Fallback>
                  <p:oleObj name="Visio" r:id="rId4" imgW="3106669" imgH="189768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5" y="2296"/>
                          <a:ext cx="1957" cy="1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094" name="Picture 6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111" y="3158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95" name="Picture 7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560" y="2069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3075" name="Object 8"/>
            <p:cNvGraphicFramePr>
              <a:graphicFrameLocks noChangeAspect="1"/>
            </p:cNvGraphicFramePr>
            <p:nvPr/>
          </p:nvGraphicFramePr>
          <p:xfrm>
            <a:off x="2825" y="2795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5" name="Visio" r:id="rId7" imgW="422656" imgH="359359" progId="">
                    <p:embed/>
                  </p:oleObj>
                </mc:Choice>
                <mc:Fallback>
                  <p:oleObj name="Visio" r:id="rId7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5" y="2795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6" name="Object 9"/>
            <p:cNvGraphicFramePr>
              <a:graphicFrameLocks noChangeAspect="1"/>
            </p:cNvGraphicFramePr>
            <p:nvPr/>
          </p:nvGraphicFramePr>
          <p:xfrm>
            <a:off x="2245" y="3006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6" name="Visio" r:id="rId9" imgW="422656" imgH="359359" progId="">
                    <p:embed/>
                  </p:oleObj>
                </mc:Choice>
                <mc:Fallback>
                  <p:oleObj name="Visio" r:id="rId9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5" y="3006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7" name="Object 10"/>
            <p:cNvGraphicFramePr>
              <a:graphicFrameLocks noChangeAspect="1"/>
            </p:cNvGraphicFramePr>
            <p:nvPr/>
          </p:nvGraphicFramePr>
          <p:xfrm>
            <a:off x="2750" y="2659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7" name="Visio" r:id="rId10" imgW="422656" imgH="359359" progId="">
                    <p:embed/>
                  </p:oleObj>
                </mc:Choice>
                <mc:Fallback>
                  <p:oleObj name="Visio" r:id="rId10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0" y="2659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8" name="Object 11"/>
            <p:cNvGraphicFramePr>
              <a:graphicFrameLocks noChangeAspect="1"/>
            </p:cNvGraphicFramePr>
            <p:nvPr/>
          </p:nvGraphicFramePr>
          <p:xfrm>
            <a:off x="2971" y="2539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8" name="Visio" r:id="rId11" imgW="422656" imgH="359359" progId="">
                    <p:embed/>
                  </p:oleObj>
                </mc:Choice>
                <mc:Fallback>
                  <p:oleObj name="Visio" r:id="rId11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2539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9" name="Object 12"/>
            <p:cNvGraphicFramePr>
              <a:graphicFrameLocks noChangeAspect="1"/>
            </p:cNvGraphicFramePr>
            <p:nvPr/>
          </p:nvGraphicFramePr>
          <p:xfrm>
            <a:off x="3249" y="2541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9" name="Visio" r:id="rId12" imgW="422656" imgH="359359" progId="">
                    <p:embed/>
                  </p:oleObj>
                </mc:Choice>
                <mc:Fallback>
                  <p:oleObj name="Visio" r:id="rId12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9" y="2541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0" name="Object 13"/>
            <p:cNvGraphicFramePr>
              <a:graphicFrameLocks noChangeAspect="1"/>
            </p:cNvGraphicFramePr>
            <p:nvPr/>
          </p:nvGraphicFramePr>
          <p:xfrm>
            <a:off x="3053" y="2659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0" name="Visio" r:id="rId13" imgW="422656" imgH="359359" progId="">
                    <p:embed/>
                  </p:oleObj>
                </mc:Choice>
                <mc:Fallback>
                  <p:oleObj name="Visio" r:id="rId13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3" y="2659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1" name="Object 14"/>
            <p:cNvGraphicFramePr>
              <a:graphicFrameLocks noChangeAspect="1"/>
            </p:cNvGraphicFramePr>
            <p:nvPr/>
          </p:nvGraphicFramePr>
          <p:xfrm>
            <a:off x="3186" y="2422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1" name="Visio" r:id="rId14" imgW="422656" imgH="359359" progId="">
                    <p:embed/>
                  </p:oleObj>
                </mc:Choice>
                <mc:Fallback>
                  <p:oleObj name="Visio" r:id="rId14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6" y="2422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2" name="Object 15"/>
            <p:cNvGraphicFramePr>
              <a:graphicFrameLocks noChangeAspect="1"/>
            </p:cNvGraphicFramePr>
            <p:nvPr/>
          </p:nvGraphicFramePr>
          <p:xfrm>
            <a:off x="3651" y="2568"/>
            <a:ext cx="241" cy="1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2" name="Visio" r:id="rId15" imgW="382459" imgH="210312" progId="">
                    <p:embed/>
                  </p:oleObj>
                </mc:Choice>
                <mc:Fallback>
                  <p:oleObj name="Visio" r:id="rId15" imgW="382459" imgH="210312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1" y="2568"/>
                          <a:ext cx="241" cy="1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3" name="Object 16"/>
            <p:cNvGraphicFramePr>
              <a:graphicFrameLocks noChangeAspect="1"/>
            </p:cNvGraphicFramePr>
            <p:nvPr/>
          </p:nvGraphicFramePr>
          <p:xfrm>
            <a:off x="3878" y="2568"/>
            <a:ext cx="241" cy="1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3" name="Visio" r:id="rId17" imgW="382459" imgH="210312" progId="">
                    <p:embed/>
                  </p:oleObj>
                </mc:Choice>
                <mc:Fallback>
                  <p:oleObj name="Visio" r:id="rId17" imgW="382459" imgH="210312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2568"/>
                          <a:ext cx="241" cy="1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4" name="Object 17"/>
            <p:cNvGraphicFramePr>
              <a:graphicFrameLocks noChangeAspect="1"/>
            </p:cNvGraphicFramePr>
            <p:nvPr/>
          </p:nvGraphicFramePr>
          <p:xfrm>
            <a:off x="3651" y="2704"/>
            <a:ext cx="241" cy="1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4" name="Visio" r:id="rId18" imgW="382459" imgH="210312" progId="">
                    <p:embed/>
                  </p:oleObj>
                </mc:Choice>
                <mc:Fallback>
                  <p:oleObj name="Visio" r:id="rId18" imgW="382459" imgH="210312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1" y="2704"/>
                          <a:ext cx="241" cy="1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5" name="Object 18"/>
            <p:cNvGraphicFramePr>
              <a:graphicFrameLocks noChangeAspect="1"/>
            </p:cNvGraphicFramePr>
            <p:nvPr/>
          </p:nvGraphicFramePr>
          <p:xfrm>
            <a:off x="3878" y="2704"/>
            <a:ext cx="241" cy="1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5" name="Visio" r:id="rId19" imgW="382459" imgH="210312" progId="">
                    <p:embed/>
                  </p:oleObj>
                </mc:Choice>
                <mc:Fallback>
                  <p:oleObj name="Visio" r:id="rId19" imgW="382459" imgH="210312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2704"/>
                          <a:ext cx="241" cy="1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6" name="Object 19"/>
            <p:cNvGraphicFramePr>
              <a:graphicFrameLocks noChangeAspect="1"/>
            </p:cNvGraphicFramePr>
            <p:nvPr/>
          </p:nvGraphicFramePr>
          <p:xfrm>
            <a:off x="3651" y="2834"/>
            <a:ext cx="241" cy="1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6" name="Visio" r:id="rId20" imgW="382459" imgH="210312" progId="">
                    <p:embed/>
                  </p:oleObj>
                </mc:Choice>
                <mc:Fallback>
                  <p:oleObj name="Visio" r:id="rId20" imgW="382459" imgH="210312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1" y="2834"/>
                          <a:ext cx="241" cy="1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7" name="Object 20"/>
            <p:cNvGraphicFramePr>
              <a:graphicFrameLocks noChangeAspect="1"/>
            </p:cNvGraphicFramePr>
            <p:nvPr/>
          </p:nvGraphicFramePr>
          <p:xfrm>
            <a:off x="3864" y="2834"/>
            <a:ext cx="241" cy="1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7" name="Visio" r:id="rId21" imgW="382459" imgH="210312" progId="">
                    <p:embed/>
                  </p:oleObj>
                </mc:Choice>
                <mc:Fallback>
                  <p:oleObj name="Visio" r:id="rId21" imgW="382459" imgH="210312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4" y="2834"/>
                          <a:ext cx="241" cy="1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8" name="Object 21"/>
            <p:cNvGraphicFramePr>
              <a:graphicFrameLocks noChangeAspect="1"/>
            </p:cNvGraphicFramePr>
            <p:nvPr/>
          </p:nvGraphicFramePr>
          <p:xfrm>
            <a:off x="2472" y="2886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8" name="Visio" r:id="rId22" imgW="422656" imgH="359359" progId="">
                    <p:embed/>
                  </p:oleObj>
                </mc:Choice>
                <mc:Fallback>
                  <p:oleObj name="Visio" r:id="rId22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2" y="2886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9" name="Object 22"/>
            <p:cNvGraphicFramePr>
              <a:graphicFrameLocks noChangeAspect="1"/>
            </p:cNvGraphicFramePr>
            <p:nvPr/>
          </p:nvGraphicFramePr>
          <p:xfrm>
            <a:off x="2024" y="3123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9" name="Visio" r:id="rId23" imgW="422656" imgH="359359" progId="">
                    <p:embed/>
                  </p:oleObj>
                </mc:Choice>
                <mc:Fallback>
                  <p:oleObj name="Visio" r:id="rId23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4" y="3123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93" name="Title 1"/>
          <p:cNvSpPr>
            <a:spLocks noGrp="1"/>
          </p:cNvSpPr>
          <p:nvPr>
            <p:ph type="title"/>
          </p:nvPr>
        </p:nvSpPr>
        <p:spPr>
          <a:xfrm>
            <a:off x="231776" y="587881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Flow Control (</a:t>
            </a:r>
            <a:r>
              <a:rPr lang="en-US" dirty="0" err="1" smtClean="0">
                <a:solidFill>
                  <a:schemeClr val="tx1"/>
                </a:solidFill>
              </a:rPr>
              <a:t>tt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0030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3713" y="1683544"/>
            <a:ext cx="8229600" cy="8001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600" dirty="0" smtClean="0"/>
              <a:t>The second reason is that multiple devices need to send data to the same destination.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828800" y="2452688"/>
            <a:ext cx="6199584" cy="4216672"/>
            <a:chOff x="1383" y="1797"/>
            <a:chExt cx="3159" cy="2151"/>
          </a:xfrm>
        </p:grpSpPr>
        <p:graphicFrame>
          <p:nvGraphicFramePr>
            <p:cNvPr id="4098" name="Object 5"/>
            <p:cNvGraphicFramePr>
              <a:graphicFrameLocks noChangeAspect="1"/>
            </p:cNvGraphicFramePr>
            <p:nvPr/>
          </p:nvGraphicFramePr>
          <p:xfrm>
            <a:off x="1927" y="2110"/>
            <a:ext cx="2042" cy="1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4" name="Visio" r:id="rId4" imgW="3241742" imgH="2743200" progId="">
                    <p:embed/>
                  </p:oleObj>
                </mc:Choice>
                <mc:Fallback>
                  <p:oleObj name="Visio" r:id="rId4" imgW="3241742" imgH="27432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7" y="2110"/>
                          <a:ext cx="2042" cy="1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116" name="Picture 6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383" y="3430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17" name="Picture 7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107" y="1797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4099" name="Object 8"/>
            <p:cNvGraphicFramePr>
              <a:graphicFrameLocks noChangeAspect="1"/>
            </p:cNvGraphicFramePr>
            <p:nvPr/>
          </p:nvGraphicFramePr>
          <p:xfrm>
            <a:off x="2269" y="3407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5" name="Visio" r:id="rId7" imgW="422656" imgH="359359" progId="">
                    <p:embed/>
                  </p:oleObj>
                </mc:Choice>
                <mc:Fallback>
                  <p:oleObj name="Visio" r:id="rId7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9" y="3407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0" name="Object 9"/>
            <p:cNvGraphicFramePr>
              <a:graphicFrameLocks noChangeAspect="1"/>
            </p:cNvGraphicFramePr>
            <p:nvPr/>
          </p:nvGraphicFramePr>
          <p:xfrm>
            <a:off x="2042" y="3521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6" name="Visio" r:id="rId9" imgW="422656" imgH="359359" progId="">
                    <p:embed/>
                  </p:oleObj>
                </mc:Choice>
                <mc:Fallback>
                  <p:oleObj name="Visio" r:id="rId9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2" y="3521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1" name="Object 10"/>
            <p:cNvGraphicFramePr>
              <a:graphicFrameLocks noChangeAspect="1"/>
            </p:cNvGraphicFramePr>
            <p:nvPr/>
          </p:nvGraphicFramePr>
          <p:xfrm>
            <a:off x="2462" y="3295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7" name="Visio" r:id="rId10" imgW="422656" imgH="359359" progId="">
                    <p:embed/>
                  </p:oleObj>
                </mc:Choice>
                <mc:Fallback>
                  <p:oleObj name="Visio" r:id="rId10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2" y="3295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2" name="Object 11"/>
            <p:cNvGraphicFramePr>
              <a:graphicFrameLocks noChangeAspect="1"/>
            </p:cNvGraphicFramePr>
            <p:nvPr/>
          </p:nvGraphicFramePr>
          <p:xfrm>
            <a:off x="3065" y="2961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8" name="Visio" r:id="rId11" imgW="422656" imgH="359359" progId="">
                    <p:embed/>
                  </p:oleObj>
                </mc:Choice>
                <mc:Fallback>
                  <p:oleObj name="Visio" r:id="rId11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5" y="2961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3" name="Object 12"/>
            <p:cNvGraphicFramePr>
              <a:graphicFrameLocks noChangeAspect="1"/>
            </p:cNvGraphicFramePr>
            <p:nvPr/>
          </p:nvGraphicFramePr>
          <p:xfrm>
            <a:off x="3276" y="2849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9" name="Visio" r:id="rId12" imgW="422656" imgH="359359" progId="">
                    <p:embed/>
                  </p:oleObj>
                </mc:Choice>
                <mc:Fallback>
                  <p:oleObj name="Visio" r:id="rId12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6" y="2849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4" name="Object 13"/>
            <p:cNvGraphicFramePr>
              <a:graphicFrameLocks noChangeAspect="1"/>
            </p:cNvGraphicFramePr>
            <p:nvPr/>
          </p:nvGraphicFramePr>
          <p:xfrm>
            <a:off x="2669" y="3188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0" name="Visio" r:id="rId13" imgW="422656" imgH="359359" progId="">
                    <p:embed/>
                  </p:oleObj>
                </mc:Choice>
                <mc:Fallback>
                  <p:oleObj name="Visio" r:id="rId13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9" y="3188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5" name="Object 14"/>
            <p:cNvGraphicFramePr>
              <a:graphicFrameLocks noChangeAspect="1"/>
            </p:cNvGraphicFramePr>
            <p:nvPr/>
          </p:nvGraphicFramePr>
          <p:xfrm>
            <a:off x="2868" y="3074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1" name="Visio" r:id="rId14" imgW="422656" imgH="359359" progId="">
                    <p:embed/>
                  </p:oleObj>
                </mc:Choice>
                <mc:Fallback>
                  <p:oleObj name="Visio" r:id="rId14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68" y="3074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118" name="Picture 15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560" y="2432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19" name="Picture 16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969" y="3158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4106" name="Object 17"/>
            <p:cNvGraphicFramePr>
              <a:graphicFrameLocks noChangeAspect="1"/>
            </p:cNvGraphicFramePr>
            <p:nvPr/>
          </p:nvGraphicFramePr>
          <p:xfrm>
            <a:off x="2793" y="2099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2" name="Visio" r:id="rId15" imgW="422656" imgH="359359" progId="">
                    <p:embed/>
                  </p:oleObj>
                </mc:Choice>
                <mc:Fallback>
                  <p:oleObj name="Visio" r:id="rId15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93" y="2099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7" name="Object 18"/>
            <p:cNvGraphicFramePr>
              <a:graphicFrameLocks noChangeAspect="1"/>
            </p:cNvGraphicFramePr>
            <p:nvPr/>
          </p:nvGraphicFramePr>
          <p:xfrm>
            <a:off x="3669" y="3588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3" name="Visio" r:id="rId16" imgW="422656" imgH="359359" progId="">
                    <p:embed/>
                  </p:oleObj>
                </mc:Choice>
                <mc:Fallback>
                  <p:oleObj name="Visio" r:id="rId16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9" y="3588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8" name="Object 19"/>
            <p:cNvGraphicFramePr>
              <a:graphicFrameLocks noChangeAspect="1"/>
            </p:cNvGraphicFramePr>
            <p:nvPr/>
          </p:nvGraphicFramePr>
          <p:xfrm>
            <a:off x="2744" y="2296"/>
            <a:ext cx="22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4" name="Visio" r:id="rId17" imgW="359405" imgH="422758" progId="">
                    <p:embed/>
                  </p:oleObj>
                </mc:Choice>
                <mc:Fallback>
                  <p:oleObj name="Visio" r:id="rId17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4" y="2296"/>
                          <a:ext cx="226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9" name="Object 20"/>
            <p:cNvGraphicFramePr>
              <a:graphicFrameLocks noChangeAspect="1"/>
            </p:cNvGraphicFramePr>
            <p:nvPr/>
          </p:nvGraphicFramePr>
          <p:xfrm>
            <a:off x="2949" y="2632"/>
            <a:ext cx="22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5" name="Visio" r:id="rId19" imgW="359405" imgH="422758" progId="">
                    <p:embed/>
                  </p:oleObj>
                </mc:Choice>
                <mc:Fallback>
                  <p:oleObj name="Visio" r:id="rId19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9" y="2632"/>
                          <a:ext cx="226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0" name="Object 21"/>
            <p:cNvGraphicFramePr>
              <a:graphicFrameLocks noChangeAspect="1"/>
            </p:cNvGraphicFramePr>
            <p:nvPr/>
          </p:nvGraphicFramePr>
          <p:xfrm>
            <a:off x="3267" y="3158"/>
            <a:ext cx="22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6" name="Visio" r:id="rId20" imgW="359405" imgH="422758" progId="">
                    <p:embed/>
                  </p:oleObj>
                </mc:Choice>
                <mc:Fallback>
                  <p:oleObj name="Visio" r:id="rId20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7" y="3158"/>
                          <a:ext cx="226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1" name="Object 22"/>
            <p:cNvGraphicFramePr>
              <a:graphicFrameLocks noChangeAspect="1"/>
            </p:cNvGraphicFramePr>
            <p:nvPr/>
          </p:nvGraphicFramePr>
          <p:xfrm>
            <a:off x="3464" y="3475"/>
            <a:ext cx="22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7" name="Visio" r:id="rId21" imgW="359405" imgH="422758" progId="">
                    <p:embed/>
                  </p:oleObj>
                </mc:Choice>
                <mc:Fallback>
                  <p:oleObj name="Visio" r:id="rId21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4" y="3475"/>
                          <a:ext cx="226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15" name="Title 1"/>
          <p:cNvSpPr>
            <a:spLocks noGrp="1"/>
          </p:cNvSpPr>
          <p:nvPr>
            <p:ph type="title"/>
          </p:nvPr>
        </p:nvSpPr>
        <p:spPr>
          <a:xfrm>
            <a:off x="237794" y="601096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tx1"/>
                </a:solidFill>
              </a:rPr>
              <a:t>Flow Control (tt)</a:t>
            </a:r>
          </a:p>
        </p:txBody>
      </p:sp>
    </p:spTree>
    <p:extLst>
      <p:ext uri="{BB962C8B-B14F-4D97-AF65-F5344CB8AC3E}">
        <p14:creationId xmlns:p14="http://schemas.microsoft.com/office/powerpoint/2010/main" val="1312736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683280"/>
            <a:ext cx="8229600" cy="8001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600" dirty="0" smtClean="0"/>
              <a:t>When datagram arrive too quickly for a device to process, it temporarily stores them in memory.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15616" y="2411214"/>
            <a:ext cx="6696075" cy="4438650"/>
            <a:chOff x="612" y="1706"/>
            <a:chExt cx="4218" cy="2796"/>
          </a:xfrm>
        </p:grpSpPr>
        <p:graphicFrame>
          <p:nvGraphicFramePr>
            <p:cNvPr id="5122" name="Object 5"/>
            <p:cNvGraphicFramePr>
              <a:graphicFrameLocks noChangeAspect="1"/>
            </p:cNvGraphicFramePr>
            <p:nvPr/>
          </p:nvGraphicFramePr>
          <p:xfrm>
            <a:off x="1383" y="2020"/>
            <a:ext cx="2857" cy="1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8" name="Visio" r:id="rId4" imgW="4535128" imgH="2743200" progId="">
                    <p:embed/>
                  </p:oleObj>
                </mc:Choice>
                <mc:Fallback>
                  <p:oleObj name="Visio" r:id="rId4" imgW="4535128" imgH="27432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3" y="2020"/>
                          <a:ext cx="2857" cy="1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140" name="Picture 6" descr="cpu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12" y="3249"/>
              <a:ext cx="908" cy="1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41" name="Picture 7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837" y="3430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42" name="Picture 8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257" y="3067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5123" name="Object 9"/>
            <p:cNvGraphicFramePr>
              <a:graphicFrameLocks noChangeAspect="1"/>
            </p:cNvGraphicFramePr>
            <p:nvPr/>
          </p:nvGraphicFramePr>
          <p:xfrm>
            <a:off x="2659" y="3198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9" name="Visio" r:id="rId8" imgW="431818" imgH="368503" progId="">
                    <p:embed/>
                  </p:oleObj>
                </mc:Choice>
                <mc:Fallback>
                  <p:oleObj name="Visio" r:id="rId8" imgW="431818" imgH="3685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9" y="3198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143" name="Picture 10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849" y="2322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44" name="Picture 11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379" y="1706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5124" name="Object 12"/>
            <p:cNvGraphicFramePr>
              <a:graphicFrameLocks noChangeAspect="1"/>
            </p:cNvGraphicFramePr>
            <p:nvPr/>
          </p:nvGraphicFramePr>
          <p:xfrm>
            <a:off x="3034" y="2988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0" name="Visio" r:id="rId10" imgW="422656" imgH="359359" progId="">
                    <p:embed/>
                  </p:oleObj>
                </mc:Choice>
                <mc:Fallback>
                  <p:oleObj name="Visio" r:id="rId10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4" y="2988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5" name="Object 13"/>
            <p:cNvGraphicFramePr>
              <a:graphicFrameLocks noChangeAspect="1"/>
            </p:cNvGraphicFramePr>
            <p:nvPr/>
          </p:nvGraphicFramePr>
          <p:xfrm>
            <a:off x="3152" y="2432"/>
            <a:ext cx="22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1" name="Visio" r:id="rId12" imgW="359405" imgH="422758" progId="">
                    <p:embed/>
                  </p:oleObj>
                </mc:Choice>
                <mc:Fallback>
                  <p:oleObj name="Visio" r:id="rId12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2" y="2432"/>
                          <a:ext cx="226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6" name="Object 14"/>
            <p:cNvGraphicFramePr>
              <a:graphicFrameLocks noChangeAspect="1"/>
            </p:cNvGraphicFramePr>
            <p:nvPr/>
          </p:nvGraphicFramePr>
          <p:xfrm>
            <a:off x="2178" y="3113"/>
            <a:ext cx="22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2" name="Visio" r:id="rId14" imgW="359405" imgH="422758" progId="">
                    <p:embed/>
                  </p:oleObj>
                </mc:Choice>
                <mc:Fallback>
                  <p:oleObj name="Visio" r:id="rId14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8" y="3113"/>
                          <a:ext cx="226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7" name="Object 15"/>
            <p:cNvGraphicFramePr>
              <a:graphicFrameLocks noChangeAspect="1"/>
            </p:cNvGraphicFramePr>
            <p:nvPr/>
          </p:nvGraphicFramePr>
          <p:xfrm>
            <a:off x="930" y="3720"/>
            <a:ext cx="254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3" name="Visio" r:id="rId15" imgW="403444" imgH="403555" progId="">
                    <p:embed/>
                  </p:oleObj>
                </mc:Choice>
                <mc:Fallback>
                  <p:oleObj name="Visio" r:id="rId15" imgW="403444" imgH="40355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" y="3720"/>
                          <a:ext cx="254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8" name="Object 16"/>
            <p:cNvGraphicFramePr>
              <a:graphicFrameLocks noChangeAspect="1"/>
            </p:cNvGraphicFramePr>
            <p:nvPr/>
          </p:nvGraphicFramePr>
          <p:xfrm>
            <a:off x="1111" y="3534"/>
            <a:ext cx="254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4" name="Visio" r:id="rId17" imgW="403444" imgH="403555" progId="">
                    <p:embed/>
                  </p:oleObj>
                </mc:Choice>
                <mc:Fallback>
                  <p:oleObj name="Visio" r:id="rId17" imgW="403444" imgH="40355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3534"/>
                          <a:ext cx="254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9" name="Object 17"/>
            <p:cNvGraphicFramePr>
              <a:graphicFrameLocks noChangeAspect="1"/>
            </p:cNvGraphicFramePr>
            <p:nvPr/>
          </p:nvGraphicFramePr>
          <p:xfrm>
            <a:off x="2348" y="3375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5" name="Visio" r:id="rId18" imgW="431818" imgH="368503" progId="">
                    <p:embed/>
                  </p:oleObj>
                </mc:Choice>
                <mc:Fallback>
                  <p:oleObj name="Visio" r:id="rId18" imgW="431818" imgH="3685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8" y="3375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0" name="Object 18"/>
            <p:cNvGraphicFramePr>
              <a:graphicFrameLocks noChangeAspect="1"/>
            </p:cNvGraphicFramePr>
            <p:nvPr/>
          </p:nvGraphicFramePr>
          <p:xfrm>
            <a:off x="1837" y="3174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6" name="Visio" r:id="rId19" imgW="431818" imgH="368503" progId="">
                    <p:embed/>
                  </p:oleObj>
                </mc:Choice>
                <mc:Fallback>
                  <p:oleObj name="Visio" r:id="rId19" imgW="431818" imgH="3685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7" y="3174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1" name="Object 19"/>
            <p:cNvGraphicFramePr>
              <a:graphicFrameLocks noChangeAspect="1"/>
            </p:cNvGraphicFramePr>
            <p:nvPr/>
          </p:nvGraphicFramePr>
          <p:xfrm>
            <a:off x="1519" y="3339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7" name="Visio" r:id="rId20" imgW="431818" imgH="368503" progId="">
                    <p:embed/>
                  </p:oleObj>
                </mc:Choice>
                <mc:Fallback>
                  <p:oleObj name="Visio" r:id="rId20" imgW="431818" imgH="3685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9" y="3339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2" name="Object 20"/>
            <p:cNvGraphicFramePr>
              <a:graphicFrameLocks noChangeAspect="1"/>
            </p:cNvGraphicFramePr>
            <p:nvPr/>
          </p:nvGraphicFramePr>
          <p:xfrm>
            <a:off x="3645" y="3225"/>
            <a:ext cx="22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8" name="Visio" r:id="rId21" imgW="359405" imgH="422758" progId="">
                    <p:embed/>
                  </p:oleObj>
                </mc:Choice>
                <mc:Fallback>
                  <p:oleObj name="Visio" r:id="rId21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5" y="3225"/>
                          <a:ext cx="226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3" name="Object 21"/>
            <p:cNvGraphicFramePr>
              <a:graphicFrameLocks noChangeAspect="1"/>
            </p:cNvGraphicFramePr>
            <p:nvPr/>
          </p:nvGraphicFramePr>
          <p:xfrm>
            <a:off x="3488" y="2726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9" name="Visio" r:id="rId22" imgW="422656" imgH="359359" progId="">
                    <p:embed/>
                  </p:oleObj>
                </mc:Choice>
                <mc:Fallback>
                  <p:oleObj name="Visio" r:id="rId22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8" y="2726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4" name="Object 22"/>
            <p:cNvGraphicFramePr>
              <a:graphicFrameLocks noChangeAspect="1"/>
            </p:cNvGraphicFramePr>
            <p:nvPr/>
          </p:nvGraphicFramePr>
          <p:xfrm>
            <a:off x="3947" y="3498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50" name="Visio" r:id="rId23" imgW="422656" imgH="359359" progId="">
                    <p:embed/>
                  </p:oleObj>
                </mc:Choice>
                <mc:Fallback>
                  <p:oleObj name="Visio" r:id="rId23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7" y="3498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5" name="Object 23"/>
            <p:cNvGraphicFramePr>
              <a:graphicFrameLocks noChangeAspect="1"/>
            </p:cNvGraphicFramePr>
            <p:nvPr/>
          </p:nvGraphicFramePr>
          <p:xfrm>
            <a:off x="3059" y="2018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51" name="Visio" r:id="rId24" imgW="422656" imgH="359359" progId="">
                    <p:embed/>
                  </p:oleObj>
                </mc:Choice>
                <mc:Fallback>
                  <p:oleObj name="Visio" r:id="rId24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9" y="2018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39" name="Title 1"/>
          <p:cNvSpPr>
            <a:spLocks noGrp="1"/>
          </p:cNvSpPr>
          <p:nvPr>
            <p:ph type="title"/>
          </p:nvPr>
        </p:nvSpPr>
        <p:spPr>
          <a:xfrm>
            <a:off x="178991" y="57203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tx1"/>
                </a:solidFill>
              </a:rPr>
              <a:t>Flow Control (tt)</a:t>
            </a:r>
          </a:p>
        </p:txBody>
      </p:sp>
    </p:spTree>
    <p:extLst>
      <p:ext uri="{BB962C8B-B14F-4D97-AF65-F5344CB8AC3E}">
        <p14:creationId xmlns:p14="http://schemas.microsoft.com/office/powerpoint/2010/main" val="356558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8638" y="1594115"/>
            <a:ext cx="8229600" cy="8001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600" dirty="0" smtClean="0"/>
              <a:t>If the datagrams are part of a small burst, this buffering solves the problem.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87624" y="2204864"/>
            <a:ext cx="6696075" cy="4438650"/>
            <a:chOff x="612" y="1706"/>
            <a:chExt cx="4218" cy="2796"/>
          </a:xfrm>
        </p:grpSpPr>
        <p:graphicFrame>
          <p:nvGraphicFramePr>
            <p:cNvPr id="6146" name="Object 5"/>
            <p:cNvGraphicFramePr>
              <a:graphicFrameLocks noChangeAspect="1"/>
            </p:cNvGraphicFramePr>
            <p:nvPr/>
          </p:nvGraphicFramePr>
          <p:xfrm>
            <a:off x="1383" y="2020"/>
            <a:ext cx="2857" cy="1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2" name="Visio" r:id="rId4" imgW="4535128" imgH="2743200" progId="">
                    <p:embed/>
                  </p:oleObj>
                </mc:Choice>
                <mc:Fallback>
                  <p:oleObj name="Visio" r:id="rId4" imgW="4535128" imgH="27432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3" y="2020"/>
                          <a:ext cx="2857" cy="1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164" name="Picture 6" descr="cpu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12" y="3249"/>
              <a:ext cx="908" cy="1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65" name="Picture 7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837" y="3430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66" name="Picture 8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257" y="3067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6147" name="Object 9"/>
            <p:cNvGraphicFramePr>
              <a:graphicFrameLocks noChangeAspect="1"/>
            </p:cNvGraphicFramePr>
            <p:nvPr/>
          </p:nvGraphicFramePr>
          <p:xfrm>
            <a:off x="2659" y="3198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3" name="Visio" r:id="rId8" imgW="431818" imgH="368503" progId="">
                    <p:embed/>
                  </p:oleObj>
                </mc:Choice>
                <mc:Fallback>
                  <p:oleObj name="Visio" r:id="rId8" imgW="431818" imgH="3685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9" y="3198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167" name="Picture 10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849" y="2322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68" name="Picture 11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379" y="1706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6148" name="Object 12"/>
            <p:cNvGraphicFramePr>
              <a:graphicFrameLocks noChangeAspect="1"/>
            </p:cNvGraphicFramePr>
            <p:nvPr/>
          </p:nvGraphicFramePr>
          <p:xfrm>
            <a:off x="3034" y="2988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4" name="Visio" r:id="rId10" imgW="422656" imgH="359359" progId="">
                    <p:embed/>
                  </p:oleObj>
                </mc:Choice>
                <mc:Fallback>
                  <p:oleObj name="Visio" r:id="rId10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4" y="2988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9" name="Object 13"/>
            <p:cNvGraphicFramePr>
              <a:graphicFrameLocks noChangeAspect="1"/>
            </p:cNvGraphicFramePr>
            <p:nvPr/>
          </p:nvGraphicFramePr>
          <p:xfrm>
            <a:off x="3152" y="2432"/>
            <a:ext cx="22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5" name="Visio" r:id="rId12" imgW="359405" imgH="422758" progId="">
                    <p:embed/>
                  </p:oleObj>
                </mc:Choice>
                <mc:Fallback>
                  <p:oleObj name="Visio" r:id="rId12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2" y="2432"/>
                          <a:ext cx="226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0" name="Object 14"/>
            <p:cNvGraphicFramePr>
              <a:graphicFrameLocks noChangeAspect="1"/>
            </p:cNvGraphicFramePr>
            <p:nvPr/>
          </p:nvGraphicFramePr>
          <p:xfrm>
            <a:off x="2178" y="3113"/>
            <a:ext cx="22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6" name="Visio" r:id="rId14" imgW="359405" imgH="422758" progId="">
                    <p:embed/>
                  </p:oleObj>
                </mc:Choice>
                <mc:Fallback>
                  <p:oleObj name="Visio" r:id="rId14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8" y="3113"/>
                          <a:ext cx="226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1" name="Object 15"/>
            <p:cNvGraphicFramePr>
              <a:graphicFrameLocks noChangeAspect="1"/>
            </p:cNvGraphicFramePr>
            <p:nvPr/>
          </p:nvGraphicFramePr>
          <p:xfrm>
            <a:off x="930" y="3720"/>
            <a:ext cx="254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7" name="Visio" r:id="rId15" imgW="403444" imgH="403555" progId="">
                    <p:embed/>
                  </p:oleObj>
                </mc:Choice>
                <mc:Fallback>
                  <p:oleObj name="Visio" r:id="rId15" imgW="403444" imgH="40355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" y="3720"/>
                          <a:ext cx="254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2" name="Object 16"/>
            <p:cNvGraphicFramePr>
              <a:graphicFrameLocks noChangeAspect="1"/>
            </p:cNvGraphicFramePr>
            <p:nvPr/>
          </p:nvGraphicFramePr>
          <p:xfrm>
            <a:off x="1111" y="3534"/>
            <a:ext cx="254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8" name="Visio" r:id="rId17" imgW="403444" imgH="403555" progId="">
                    <p:embed/>
                  </p:oleObj>
                </mc:Choice>
                <mc:Fallback>
                  <p:oleObj name="Visio" r:id="rId17" imgW="403444" imgH="40355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3534"/>
                          <a:ext cx="254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3" name="Object 17"/>
            <p:cNvGraphicFramePr>
              <a:graphicFrameLocks noChangeAspect="1"/>
            </p:cNvGraphicFramePr>
            <p:nvPr/>
          </p:nvGraphicFramePr>
          <p:xfrm>
            <a:off x="2348" y="3375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9" name="Visio" r:id="rId18" imgW="431818" imgH="368503" progId="">
                    <p:embed/>
                  </p:oleObj>
                </mc:Choice>
                <mc:Fallback>
                  <p:oleObj name="Visio" r:id="rId18" imgW="431818" imgH="3685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8" y="3375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4" name="Object 18"/>
            <p:cNvGraphicFramePr>
              <a:graphicFrameLocks noChangeAspect="1"/>
            </p:cNvGraphicFramePr>
            <p:nvPr/>
          </p:nvGraphicFramePr>
          <p:xfrm>
            <a:off x="1837" y="3174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70" name="Visio" r:id="rId19" imgW="431818" imgH="368503" progId="">
                    <p:embed/>
                  </p:oleObj>
                </mc:Choice>
                <mc:Fallback>
                  <p:oleObj name="Visio" r:id="rId19" imgW="431818" imgH="3685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7" y="3174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5" name="Object 19"/>
            <p:cNvGraphicFramePr>
              <a:graphicFrameLocks noChangeAspect="1"/>
            </p:cNvGraphicFramePr>
            <p:nvPr/>
          </p:nvGraphicFramePr>
          <p:xfrm>
            <a:off x="1519" y="3339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71" name="Visio" r:id="rId20" imgW="431818" imgH="368503" progId="">
                    <p:embed/>
                  </p:oleObj>
                </mc:Choice>
                <mc:Fallback>
                  <p:oleObj name="Visio" r:id="rId20" imgW="431818" imgH="3685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9" y="3339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6" name="Object 20"/>
            <p:cNvGraphicFramePr>
              <a:graphicFrameLocks noChangeAspect="1"/>
            </p:cNvGraphicFramePr>
            <p:nvPr/>
          </p:nvGraphicFramePr>
          <p:xfrm>
            <a:off x="3645" y="3225"/>
            <a:ext cx="22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72" name="Visio" r:id="rId21" imgW="359405" imgH="422758" progId="">
                    <p:embed/>
                  </p:oleObj>
                </mc:Choice>
                <mc:Fallback>
                  <p:oleObj name="Visio" r:id="rId21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5" y="3225"/>
                          <a:ext cx="226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7" name="Object 21"/>
            <p:cNvGraphicFramePr>
              <a:graphicFrameLocks noChangeAspect="1"/>
            </p:cNvGraphicFramePr>
            <p:nvPr/>
          </p:nvGraphicFramePr>
          <p:xfrm>
            <a:off x="3488" y="2726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73" name="Visio" r:id="rId22" imgW="422656" imgH="359359" progId="">
                    <p:embed/>
                  </p:oleObj>
                </mc:Choice>
                <mc:Fallback>
                  <p:oleObj name="Visio" r:id="rId22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8" y="2726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8" name="Object 22"/>
            <p:cNvGraphicFramePr>
              <a:graphicFrameLocks noChangeAspect="1"/>
            </p:cNvGraphicFramePr>
            <p:nvPr/>
          </p:nvGraphicFramePr>
          <p:xfrm>
            <a:off x="3947" y="3498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74" name="Visio" r:id="rId23" imgW="422656" imgH="359359" progId="">
                    <p:embed/>
                  </p:oleObj>
                </mc:Choice>
                <mc:Fallback>
                  <p:oleObj name="Visio" r:id="rId23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7" y="3498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9" name="Object 23"/>
            <p:cNvGraphicFramePr>
              <a:graphicFrameLocks noChangeAspect="1"/>
            </p:cNvGraphicFramePr>
            <p:nvPr/>
          </p:nvGraphicFramePr>
          <p:xfrm>
            <a:off x="3059" y="2018"/>
            <a:ext cx="26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75" name="Visio" r:id="rId24" imgW="422656" imgH="359359" progId="">
                    <p:embed/>
                  </p:oleObj>
                </mc:Choice>
                <mc:Fallback>
                  <p:oleObj name="Visio" r:id="rId24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9" y="2018"/>
                          <a:ext cx="26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63" name="Title 1"/>
          <p:cNvSpPr>
            <a:spLocks noGrp="1"/>
          </p:cNvSpPr>
          <p:nvPr>
            <p:ph type="title"/>
          </p:nvPr>
        </p:nvSpPr>
        <p:spPr>
          <a:xfrm>
            <a:off x="106363" y="573634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tx1"/>
                </a:solidFill>
              </a:rPr>
              <a:t>Flow Control (tt)</a:t>
            </a:r>
          </a:p>
        </p:txBody>
      </p:sp>
    </p:spTree>
    <p:extLst>
      <p:ext uri="{BB962C8B-B14F-4D97-AF65-F5344CB8AC3E}">
        <p14:creationId xmlns:p14="http://schemas.microsoft.com/office/powerpoint/2010/main" val="538792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6412" y="1658938"/>
            <a:ext cx="8458075" cy="80010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600" dirty="0" smtClean="0"/>
              <a:t>However, if the traffic continues at this rate, the device eventually exhausts its memory and must discard additional datagrams that arrive.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75656" y="2459038"/>
            <a:ext cx="6264696" cy="4398962"/>
            <a:chOff x="612" y="1979"/>
            <a:chExt cx="3810" cy="2523"/>
          </a:xfrm>
        </p:grpSpPr>
        <p:graphicFrame>
          <p:nvGraphicFramePr>
            <p:cNvPr id="7171" name="Object 5"/>
            <p:cNvGraphicFramePr>
              <a:graphicFrameLocks noChangeAspect="1"/>
            </p:cNvGraphicFramePr>
            <p:nvPr/>
          </p:nvGraphicFramePr>
          <p:xfrm>
            <a:off x="1308" y="2262"/>
            <a:ext cx="2581" cy="1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41" name="Visio" r:id="rId4" imgW="4535128" imgH="2743200" progId="">
                    <p:embed/>
                  </p:oleObj>
                </mc:Choice>
                <mc:Fallback>
                  <p:oleObj name="Visio" r:id="rId4" imgW="4535128" imgH="27432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8" y="2262"/>
                          <a:ext cx="2581" cy="1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205" name="Picture 6" descr="cpu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12" y="3371"/>
              <a:ext cx="820" cy="1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06" name="Picture 7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719" y="3535"/>
              <a:ext cx="517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07" name="Picture 8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904" y="3207"/>
              <a:ext cx="518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7172" name="Object 9"/>
            <p:cNvGraphicFramePr>
              <a:graphicFrameLocks noChangeAspect="1"/>
            </p:cNvGraphicFramePr>
            <p:nvPr/>
          </p:nvGraphicFramePr>
          <p:xfrm>
            <a:off x="2461" y="3325"/>
            <a:ext cx="24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42" name="Visio" r:id="rId8" imgW="431818" imgH="368503" progId="">
                    <p:embed/>
                  </p:oleObj>
                </mc:Choice>
                <mc:Fallback>
                  <p:oleObj name="Visio" r:id="rId8" imgW="431818" imgH="3685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1" y="3325"/>
                          <a:ext cx="24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208" name="Picture 10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536" y="2535"/>
              <a:ext cx="517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09" name="Picture 11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111" y="1979"/>
              <a:ext cx="518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7173" name="Object 12"/>
            <p:cNvGraphicFramePr>
              <a:graphicFrameLocks noChangeAspect="1"/>
            </p:cNvGraphicFramePr>
            <p:nvPr/>
          </p:nvGraphicFramePr>
          <p:xfrm>
            <a:off x="2842" y="3112"/>
            <a:ext cx="24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43" name="Visio" r:id="rId10" imgW="422656" imgH="359359" progId="">
                    <p:embed/>
                  </p:oleObj>
                </mc:Choice>
                <mc:Fallback>
                  <p:oleObj name="Visio" r:id="rId10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2" y="3112"/>
                          <a:ext cx="24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4" name="Object 13"/>
            <p:cNvGraphicFramePr>
              <a:graphicFrameLocks noChangeAspect="1"/>
            </p:cNvGraphicFramePr>
            <p:nvPr/>
          </p:nvGraphicFramePr>
          <p:xfrm>
            <a:off x="2913" y="2646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44" name="Visio" r:id="rId12" imgW="359405" imgH="422758" progId="">
                    <p:embed/>
                  </p:oleObj>
                </mc:Choice>
                <mc:Fallback>
                  <p:oleObj name="Visio" r:id="rId12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2646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5" name="Object 14"/>
            <p:cNvGraphicFramePr>
              <a:graphicFrameLocks noChangeAspect="1"/>
            </p:cNvGraphicFramePr>
            <p:nvPr/>
          </p:nvGraphicFramePr>
          <p:xfrm>
            <a:off x="2125" y="3409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45" name="Visio" r:id="rId14" imgW="359405" imgH="422758" progId="">
                    <p:embed/>
                  </p:oleObj>
                </mc:Choice>
                <mc:Fallback>
                  <p:oleObj name="Visio" r:id="rId14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5" y="3409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6" name="Object 15"/>
            <p:cNvGraphicFramePr>
              <a:graphicFrameLocks noChangeAspect="1"/>
            </p:cNvGraphicFramePr>
            <p:nvPr/>
          </p:nvGraphicFramePr>
          <p:xfrm>
            <a:off x="995" y="3500"/>
            <a:ext cx="230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46" name="Visio" r:id="rId15" imgW="403444" imgH="403555" progId="">
                    <p:embed/>
                  </p:oleObj>
                </mc:Choice>
                <mc:Fallback>
                  <p:oleObj name="Visio" r:id="rId15" imgW="403444" imgH="40355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5" y="3500"/>
                          <a:ext cx="230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7" name="Object 16"/>
            <p:cNvGraphicFramePr>
              <a:graphicFrameLocks noChangeAspect="1"/>
            </p:cNvGraphicFramePr>
            <p:nvPr/>
          </p:nvGraphicFramePr>
          <p:xfrm>
            <a:off x="1111" y="3564"/>
            <a:ext cx="229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47" name="Visio" r:id="rId17" imgW="403444" imgH="403555" progId="">
                    <p:embed/>
                  </p:oleObj>
                </mc:Choice>
                <mc:Fallback>
                  <p:oleObj name="Visio" r:id="rId17" imgW="403444" imgH="40355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3564"/>
                          <a:ext cx="229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8" name="Object 17"/>
            <p:cNvGraphicFramePr>
              <a:graphicFrameLocks noChangeAspect="1"/>
            </p:cNvGraphicFramePr>
            <p:nvPr/>
          </p:nvGraphicFramePr>
          <p:xfrm>
            <a:off x="2287" y="3418"/>
            <a:ext cx="24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48" name="Visio" r:id="rId18" imgW="431818" imgH="368503" progId="">
                    <p:embed/>
                  </p:oleObj>
                </mc:Choice>
                <mc:Fallback>
                  <p:oleObj name="Visio" r:id="rId18" imgW="431818" imgH="3685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7" y="3418"/>
                          <a:ext cx="24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9" name="Object 18"/>
            <p:cNvGraphicFramePr>
              <a:graphicFrameLocks noChangeAspect="1"/>
            </p:cNvGraphicFramePr>
            <p:nvPr/>
          </p:nvGraphicFramePr>
          <p:xfrm>
            <a:off x="1809" y="3249"/>
            <a:ext cx="24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49" name="Visio" r:id="rId19" imgW="431818" imgH="368503" progId="">
                    <p:embed/>
                  </p:oleObj>
                </mc:Choice>
                <mc:Fallback>
                  <p:oleObj name="Visio" r:id="rId19" imgW="431818" imgH="3685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09" y="3249"/>
                          <a:ext cx="24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0" name="Object 19"/>
            <p:cNvGraphicFramePr>
              <a:graphicFrameLocks noChangeAspect="1"/>
            </p:cNvGraphicFramePr>
            <p:nvPr/>
          </p:nvGraphicFramePr>
          <p:xfrm>
            <a:off x="1431" y="3453"/>
            <a:ext cx="241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0" name="Visio" r:id="rId20" imgW="431818" imgH="368503" progId="">
                    <p:embed/>
                  </p:oleObj>
                </mc:Choice>
                <mc:Fallback>
                  <p:oleObj name="Visio" r:id="rId20" imgW="431818" imgH="3685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1" y="3453"/>
                          <a:ext cx="241" cy="2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1" name="Object 20"/>
            <p:cNvGraphicFramePr>
              <a:graphicFrameLocks noChangeAspect="1"/>
            </p:cNvGraphicFramePr>
            <p:nvPr/>
          </p:nvGraphicFramePr>
          <p:xfrm>
            <a:off x="3418" y="3475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1" name="Visio" r:id="rId21" imgW="359405" imgH="422758" progId="">
                    <p:embed/>
                  </p:oleObj>
                </mc:Choice>
                <mc:Fallback>
                  <p:oleObj name="Visio" r:id="rId21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8" y="3475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2" name="Object 21"/>
            <p:cNvGraphicFramePr>
              <a:graphicFrameLocks noChangeAspect="1"/>
            </p:cNvGraphicFramePr>
            <p:nvPr/>
          </p:nvGraphicFramePr>
          <p:xfrm>
            <a:off x="3210" y="2899"/>
            <a:ext cx="24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2" name="Visio" r:id="rId22" imgW="422656" imgH="359359" progId="">
                    <p:embed/>
                  </p:oleObj>
                </mc:Choice>
                <mc:Fallback>
                  <p:oleObj name="Visio" r:id="rId22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0" y="2899"/>
                          <a:ext cx="24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3" name="Object 22"/>
            <p:cNvGraphicFramePr>
              <a:graphicFrameLocks noChangeAspect="1"/>
            </p:cNvGraphicFramePr>
            <p:nvPr/>
          </p:nvGraphicFramePr>
          <p:xfrm>
            <a:off x="3624" y="3596"/>
            <a:ext cx="241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3" name="Visio" r:id="rId23" imgW="422656" imgH="359359" progId="">
                    <p:embed/>
                  </p:oleObj>
                </mc:Choice>
                <mc:Fallback>
                  <p:oleObj name="Visio" r:id="rId23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4" y="3596"/>
                          <a:ext cx="241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4" name="Object 23"/>
            <p:cNvGraphicFramePr>
              <a:graphicFrameLocks noChangeAspect="1"/>
            </p:cNvGraphicFramePr>
            <p:nvPr/>
          </p:nvGraphicFramePr>
          <p:xfrm>
            <a:off x="2822" y="2261"/>
            <a:ext cx="241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4" name="Visio" r:id="rId24" imgW="422656" imgH="359359" progId="">
                    <p:embed/>
                  </p:oleObj>
                </mc:Choice>
                <mc:Fallback>
                  <p:oleObj name="Visio" r:id="rId24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2" y="2261"/>
                          <a:ext cx="241" cy="2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5" name="Object 24"/>
            <p:cNvGraphicFramePr>
              <a:graphicFrameLocks noChangeAspect="1"/>
            </p:cNvGraphicFramePr>
            <p:nvPr/>
          </p:nvGraphicFramePr>
          <p:xfrm>
            <a:off x="2809" y="2470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5" name="Visio" r:id="rId25" imgW="359405" imgH="422758" progId="">
                    <p:embed/>
                  </p:oleObj>
                </mc:Choice>
                <mc:Fallback>
                  <p:oleObj name="Visio" r:id="rId25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09" y="2470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6" name="Object 25"/>
            <p:cNvGraphicFramePr>
              <a:graphicFrameLocks noChangeAspect="1"/>
            </p:cNvGraphicFramePr>
            <p:nvPr/>
          </p:nvGraphicFramePr>
          <p:xfrm>
            <a:off x="3021" y="2827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6" name="Visio" r:id="rId26" imgW="359405" imgH="422758" progId="">
                    <p:embed/>
                  </p:oleObj>
                </mc:Choice>
                <mc:Fallback>
                  <p:oleObj name="Visio" r:id="rId26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1" y="2827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7" name="Object 26"/>
            <p:cNvGraphicFramePr>
              <a:graphicFrameLocks noChangeAspect="1"/>
            </p:cNvGraphicFramePr>
            <p:nvPr/>
          </p:nvGraphicFramePr>
          <p:xfrm>
            <a:off x="3198" y="3113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7" name="Visio" r:id="rId27" imgW="359405" imgH="422758" progId="">
                    <p:embed/>
                  </p:oleObj>
                </mc:Choice>
                <mc:Fallback>
                  <p:oleObj name="Visio" r:id="rId27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8" y="3113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8" name="Object 27"/>
            <p:cNvGraphicFramePr>
              <a:graphicFrameLocks noChangeAspect="1"/>
            </p:cNvGraphicFramePr>
            <p:nvPr/>
          </p:nvGraphicFramePr>
          <p:xfrm>
            <a:off x="3310" y="3294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8" name="Visio" r:id="rId28" imgW="359405" imgH="422758" progId="">
                    <p:embed/>
                  </p:oleObj>
                </mc:Choice>
                <mc:Fallback>
                  <p:oleObj name="Visio" r:id="rId28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0" y="3294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89" name="Object 28"/>
            <p:cNvGraphicFramePr>
              <a:graphicFrameLocks noChangeAspect="1"/>
            </p:cNvGraphicFramePr>
            <p:nvPr/>
          </p:nvGraphicFramePr>
          <p:xfrm>
            <a:off x="3028" y="3012"/>
            <a:ext cx="24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9" name="Visio" r:id="rId29" imgW="422656" imgH="359359" progId="">
                    <p:embed/>
                  </p:oleObj>
                </mc:Choice>
                <mc:Fallback>
                  <p:oleObj name="Visio" r:id="rId29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8" y="3012"/>
                          <a:ext cx="24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0" name="Object 29"/>
            <p:cNvGraphicFramePr>
              <a:graphicFrameLocks noChangeAspect="1"/>
            </p:cNvGraphicFramePr>
            <p:nvPr/>
          </p:nvGraphicFramePr>
          <p:xfrm>
            <a:off x="2653" y="3215"/>
            <a:ext cx="24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0" name="Visio" r:id="rId30" imgW="422656" imgH="359359" progId="">
                    <p:embed/>
                  </p:oleObj>
                </mc:Choice>
                <mc:Fallback>
                  <p:oleObj name="Visio" r:id="rId30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3215"/>
                          <a:ext cx="24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1" name="Object 30"/>
            <p:cNvGraphicFramePr>
              <a:graphicFrameLocks noChangeAspect="1"/>
            </p:cNvGraphicFramePr>
            <p:nvPr/>
          </p:nvGraphicFramePr>
          <p:xfrm>
            <a:off x="2013" y="3223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1" name="Visio" r:id="rId31" imgW="359405" imgH="422758" progId="">
                    <p:embed/>
                  </p:oleObj>
                </mc:Choice>
                <mc:Fallback>
                  <p:oleObj name="Visio" r:id="rId31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3" y="3223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2" name="Object 31"/>
            <p:cNvGraphicFramePr>
              <a:graphicFrameLocks noChangeAspect="1"/>
            </p:cNvGraphicFramePr>
            <p:nvPr/>
          </p:nvGraphicFramePr>
          <p:xfrm>
            <a:off x="1620" y="3358"/>
            <a:ext cx="241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2" name="Visio" r:id="rId32" imgW="431818" imgH="368503" progId="">
                    <p:embed/>
                  </p:oleObj>
                </mc:Choice>
                <mc:Fallback>
                  <p:oleObj name="Visio" r:id="rId32" imgW="431818" imgH="3685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0" y="3358"/>
                          <a:ext cx="241" cy="2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3" name="Object 32"/>
            <p:cNvGraphicFramePr>
              <a:graphicFrameLocks noChangeAspect="1"/>
            </p:cNvGraphicFramePr>
            <p:nvPr/>
          </p:nvGraphicFramePr>
          <p:xfrm>
            <a:off x="849" y="3644"/>
            <a:ext cx="230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3" name="Visio" r:id="rId33" imgW="403444" imgH="403555" progId="">
                    <p:embed/>
                  </p:oleObj>
                </mc:Choice>
                <mc:Fallback>
                  <p:oleObj name="Visio" r:id="rId33" imgW="403444" imgH="40355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9" y="3644"/>
                          <a:ext cx="230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4" name="Object 33"/>
            <p:cNvGraphicFramePr>
              <a:graphicFrameLocks noChangeAspect="1"/>
            </p:cNvGraphicFramePr>
            <p:nvPr/>
          </p:nvGraphicFramePr>
          <p:xfrm>
            <a:off x="824" y="3884"/>
            <a:ext cx="22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4" name="Visio" r:id="rId34" imgW="359405" imgH="422758" progId="">
                    <p:embed/>
                  </p:oleObj>
                </mc:Choice>
                <mc:Fallback>
                  <p:oleObj name="Visio" r:id="rId34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4" y="3884"/>
                          <a:ext cx="226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5" name="Object 34"/>
            <p:cNvGraphicFramePr>
              <a:graphicFrameLocks noChangeAspect="1"/>
            </p:cNvGraphicFramePr>
            <p:nvPr/>
          </p:nvGraphicFramePr>
          <p:xfrm>
            <a:off x="945" y="3707"/>
            <a:ext cx="254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5" name="Visio" r:id="rId36" imgW="403444" imgH="403555" progId="">
                    <p:embed/>
                  </p:oleObj>
                </mc:Choice>
                <mc:Fallback>
                  <p:oleObj name="Visio" r:id="rId36" imgW="403444" imgH="40355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5" y="3707"/>
                          <a:ext cx="254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6" name="Object 35"/>
            <p:cNvGraphicFramePr>
              <a:graphicFrameLocks noChangeAspect="1"/>
            </p:cNvGraphicFramePr>
            <p:nvPr/>
          </p:nvGraphicFramePr>
          <p:xfrm>
            <a:off x="709" y="3793"/>
            <a:ext cx="22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6" name="Visio" r:id="rId38" imgW="359405" imgH="422758" progId="">
                    <p:embed/>
                  </p:oleObj>
                </mc:Choice>
                <mc:Fallback>
                  <p:oleObj name="Visio" r:id="rId38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9" y="3793"/>
                          <a:ext cx="226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7" name="Object 36"/>
            <p:cNvGraphicFramePr>
              <a:graphicFrameLocks noChangeAspect="1"/>
            </p:cNvGraphicFramePr>
            <p:nvPr/>
          </p:nvGraphicFramePr>
          <p:xfrm>
            <a:off x="1202" y="3203"/>
            <a:ext cx="22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7" name="Visio" r:id="rId39" imgW="359405" imgH="422758" progId="">
                    <p:embed/>
                  </p:oleObj>
                </mc:Choice>
                <mc:Fallback>
                  <p:oleObj name="Visio" r:id="rId39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2" y="3203"/>
                          <a:ext cx="226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98" name="Object 37"/>
            <p:cNvGraphicFramePr>
              <a:graphicFrameLocks noChangeAspect="1"/>
            </p:cNvGraphicFramePr>
            <p:nvPr/>
          </p:nvGraphicFramePr>
          <p:xfrm>
            <a:off x="975" y="3203"/>
            <a:ext cx="241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8" name="Visio" r:id="rId41" imgW="431818" imgH="368503" progId="">
                    <p:embed/>
                  </p:oleObj>
                </mc:Choice>
                <mc:Fallback>
                  <p:oleObj name="Visio" r:id="rId41" imgW="431818" imgH="3685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5" y="3203"/>
                          <a:ext cx="241" cy="2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620788" y="3136105"/>
            <a:ext cx="3019425" cy="1223963"/>
            <a:chOff x="158" y="2296"/>
            <a:chExt cx="1902" cy="771"/>
          </a:xfrm>
        </p:grpSpPr>
        <p:pic>
          <p:nvPicPr>
            <p:cNvPr id="7204" name="Picture 39" descr="sm_surprise_st"/>
            <p:cNvPicPr>
              <a:picLocks noChangeAspect="1" noChangeArrowheads="1"/>
            </p:cNvPicPr>
            <p:nvPr/>
          </p:nvPicPr>
          <p:blipFill>
            <a:blip r:embed="rId42"/>
            <a:srcRect b="23221"/>
            <a:stretch>
              <a:fillRect/>
            </a:stretch>
          </p:blipFill>
          <p:spPr bwMode="auto">
            <a:xfrm>
              <a:off x="158" y="2614"/>
              <a:ext cx="590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7170" name="Object 40"/>
            <p:cNvGraphicFramePr>
              <a:graphicFrameLocks noChangeAspect="1"/>
            </p:cNvGraphicFramePr>
            <p:nvPr/>
          </p:nvGraphicFramePr>
          <p:xfrm>
            <a:off x="612" y="2296"/>
            <a:ext cx="1448" cy="5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9" name="Visio" r:id="rId43" imgW="2299485" imgH="895502" progId="">
                    <p:embed/>
                  </p:oleObj>
                </mc:Choice>
                <mc:Fallback>
                  <p:oleObj name="Visio" r:id="rId43" imgW="2299485" imgH="895502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2296"/>
                          <a:ext cx="1448" cy="5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203" name="Title 1"/>
          <p:cNvSpPr>
            <a:spLocks noGrp="1"/>
          </p:cNvSpPr>
          <p:nvPr>
            <p:ph type="title"/>
          </p:nvPr>
        </p:nvSpPr>
        <p:spPr>
          <a:xfrm>
            <a:off x="173038" y="552451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Flow Control (</a:t>
            </a:r>
            <a:r>
              <a:rPr lang="en-US" dirty="0" err="1" smtClean="0">
                <a:solidFill>
                  <a:schemeClr val="tx1"/>
                </a:solidFill>
              </a:rPr>
              <a:t>tt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338376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152400"/>
            <a:ext cx="9067800" cy="685800"/>
          </a:xfrm>
        </p:spPr>
        <p:txBody>
          <a:bodyPr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123" name="Rectangle 10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219200"/>
            <a:ext cx="8610600" cy="2819400"/>
          </a:xfrm>
        </p:spPr>
        <p:txBody>
          <a:bodyPr>
            <a:normAutofit/>
          </a:bodyPr>
          <a:lstStyle/>
          <a:p>
            <a:pPr marL="400050" lvl="0" indent="-4000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 smtClean="0"/>
              <a:t>TCP/IP model</a:t>
            </a:r>
          </a:p>
          <a:p>
            <a:pPr marL="400050" lvl="0" indent="-4000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 smtClean="0"/>
              <a:t>Understanding the TCP/IP transport layer</a:t>
            </a:r>
          </a:p>
          <a:p>
            <a:pPr marL="400050" lvl="0" indent="-4000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 smtClean="0"/>
              <a:t>Mapping Layer 4 to Applications</a:t>
            </a:r>
            <a:endParaRPr lang="en-AU" sz="2400" dirty="0" smtClean="0"/>
          </a:p>
        </p:txBody>
      </p:sp>
    </p:spTree>
    <p:extLst>
      <p:ext uri="{BB962C8B-B14F-4D97-AF65-F5344CB8AC3E}">
        <p14:creationId xmlns:p14="http://schemas.microsoft.com/office/powerpoint/2010/main" val="3526539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2606" y="1787525"/>
            <a:ext cx="8229600" cy="8001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600" dirty="0" smtClean="0"/>
              <a:t>Instead of losing the data, the transport function can issue a “not ready” indicator to the sender.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31118" y="2705100"/>
            <a:ext cx="6048375" cy="4005262"/>
            <a:chOff x="612" y="1979"/>
            <a:chExt cx="3810" cy="2523"/>
          </a:xfrm>
        </p:grpSpPr>
        <p:graphicFrame>
          <p:nvGraphicFramePr>
            <p:cNvPr id="8195" name="Object 5"/>
            <p:cNvGraphicFramePr>
              <a:graphicFrameLocks noChangeAspect="1"/>
            </p:cNvGraphicFramePr>
            <p:nvPr/>
          </p:nvGraphicFramePr>
          <p:xfrm>
            <a:off x="1308" y="2262"/>
            <a:ext cx="2581" cy="1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31" name="Visio" r:id="rId4" imgW="4535128" imgH="2743200" progId="">
                    <p:embed/>
                  </p:oleObj>
                </mc:Choice>
                <mc:Fallback>
                  <p:oleObj name="Visio" r:id="rId4" imgW="4535128" imgH="27432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8" y="2262"/>
                          <a:ext cx="2581" cy="1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225" name="Picture 6" descr="cpu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12" y="3371"/>
              <a:ext cx="820" cy="1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26" name="Picture 7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719" y="3535"/>
              <a:ext cx="517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27" name="Picture 8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904" y="3207"/>
              <a:ext cx="518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8196" name="Object 9"/>
            <p:cNvGraphicFramePr>
              <a:graphicFrameLocks noChangeAspect="1"/>
            </p:cNvGraphicFramePr>
            <p:nvPr/>
          </p:nvGraphicFramePr>
          <p:xfrm>
            <a:off x="2461" y="3325"/>
            <a:ext cx="24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32" name="Visio" r:id="rId8" imgW="431818" imgH="368503" progId="">
                    <p:embed/>
                  </p:oleObj>
                </mc:Choice>
                <mc:Fallback>
                  <p:oleObj name="Visio" r:id="rId8" imgW="431818" imgH="3685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1" y="3325"/>
                          <a:ext cx="24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228" name="Picture 10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536" y="2535"/>
              <a:ext cx="517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29" name="Picture 11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111" y="1979"/>
              <a:ext cx="518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8197" name="Object 12"/>
            <p:cNvGraphicFramePr>
              <a:graphicFrameLocks noChangeAspect="1"/>
            </p:cNvGraphicFramePr>
            <p:nvPr/>
          </p:nvGraphicFramePr>
          <p:xfrm>
            <a:off x="2842" y="3112"/>
            <a:ext cx="24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33" name="Visio" r:id="rId10" imgW="422656" imgH="359359" progId="">
                    <p:embed/>
                  </p:oleObj>
                </mc:Choice>
                <mc:Fallback>
                  <p:oleObj name="Visio" r:id="rId10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2" y="3112"/>
                          <a:ext cx="24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8" name="Object 13"/>
            <p:cNvGraphicFramePr>
              <a:graphicFrameLocks noChangeAspect="1"/>
            </p:cNvGraphicFramePr>
            <p:nvPr/>
          </p:nvGraphicFramePr>
          <p:xfrm>
            <a:off x="2913" y="2646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34" name="Visio" r:id="rId12" imgW="359405" imgH="422758" progId="">
                    <p:embed/>
                  </p:oleObj>
                </mc:Choice>
                <mc:Fallback>
                  <p:oleObj name="Visio" r:id="rId12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2646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9" name="Object 14"/>
            <p:cNvGraphicFramePr>
              <a:graphicFrameLocks noChangeAspect="1"/>
            </p:cNvGraphicFramePr>
            <p:nvPr/>
          </p:nvGraphicFramePr>
          <p:xfrm>
            <a:off x="2125" y="3409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35" name="Visio" r:id="rId14" imgW="359405" imgH="422758" progId="">
                    <p:embed/>
                  </p:oleObj>
                </mc:Choice>
                <mc:Fallback>
                  <p:oleObj name="Visio" r:id="rId14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5" y="3409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0" name="Object 15"/>
            <p:cNvGraphicFramePr>
              <a:graphicFrameLocks noChangeAspect="1"/>
            </p:cNvGraphicFramePr>
            <p:nvPr/>
          </p:nvGraphicFramePr>
          <p:xfrm>
            <a:off x="995" y="3500"/>
            <a:ext cx="230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36" name="Visio" r:id="rId15" imgW="403444" imgH="403555" progId="">
                    <p:embed/>
                  </p:oleObj>
                </mc:Choice>
                <mc:Fallback>
                  <p:oleObj name="Visio" r:id="rId15" imgW="403444" imgH="40355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5" y="3500"/>
                          <a:ext cx="230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1" name="Object 16"/>
            <p:cNvGraphicFramePr>
              <a:graphicFrameLocks noChangeAspect="1"/>
            </p:cNvGraphicFramePr>
            <p:nvPr/>
          </p:nvGraphicFramePr>
          <p:xfrm>
            <a:off x="1111" y="3564"/>
            <a:ext cx="229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37" name="Visio" r:id="rId17" imgW="403444" imgH="403555" progId="">
                    <p:embed/>
                  </p:oleObj>
                </mc:Choice>
                <mc:Fallback>
                  <p:oleObj name="Visio" r:id="rId17" imgW="403444" imgH="40355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3564"/>
                          <a:ext cx="229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2" name="Object 17"/>
            <p:cNvGraphicFramePr>
              <a:graphicFrameLocks noChangeAspect="1"/>
            </p:cNvGraphicFramePr>
            <p:nvPr/>
          </p:nvGraphicFramePr>
          <p:xfrm>
            <a:off x="2287" y="3418"/>
            <a:ext cx="24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38" name="Visio" r:id="rId18" imgW="431818" imgH="368503" progId="">
                    <p:embed/>
                  </p:oleObj>
                </mc:Choice>
                <mc:Fallback>
                  <p:oleObj name="Visio" r:id="rId18" imgW="431818" imgH="3685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7" y="3418"/>
                          <a:ext cx="24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3" name="Object 18"/>
            <p:cNvGraphicFramePr>
              <a:graphicFrameLocks noChangeAspect="1"/>
            </p:cNvGraphicFramePr>
            <p:nvPr/>
          </p:nvGraphicFramePr>
          <p:xfrm>
            <a:off x="1809" y="3249"/>
            <a:ext cx="24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39" name="Visio" r:id="rId19" imgW="431818" imgH="368503" progId="">
                    <p:embed/>
                  </p:oleObj>
                </mc:Choice>
                <mc:Fallback>
                  <p:oleObj name="Visio" r:id="rId19" imgW="431818" imgH="3685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09" y="3249"/>
                          <a:ext cx="24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4" name="Object 19"/>
            <p:cNvGraphicFramePr>
              <a:graphicFrameLocks noChangeAspect="1"/>
            </p:cNvGraphicFramePr>
            <p:nvPr/>
          </p:nvGraphicFramePr>
          <p:xfrm>
            <a:off x="1431" y="3453"/>
            <a:ext cx="241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40" name="Visio" r:id="rId20" imgW="431818" imgH="368503" progId="">
                    <p:embed/>
                  </p:oleObj>
                </mc:Choice>
                <mc:Fallback>
                  <p:oleObj name="Visio" r:id="rId20" imgW="431818" imgH="3685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1" y="3453"/>
                          <a:ext cx="241" cy="2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5" name="Object 20"/>
            <p:cNvGraphicFramePr>
              <a:graphicFrameLocks noChangeAspect="1"/>
            </p:cNvGraphicFramePr>
            <p:nvPr/>
          </p:nvGraphicFramePr>
          <p:xfrm>
            <a:off x="3418" y="3475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41" name="Visio" r:id="rId21" imgW="359405" imgH="422758" progId="">
                    <p:embed/>
                  </p:oleObj>
                </mc:Choice>
                <mc:Fallback>
                  <p:oleObj name="Visio" r:id="rId21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8" y="3475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6" name="Object 21"/>
            <p:cNvGraphicFramePr>
              <a:graphicFrameLocks noChangeAspect="1"/>
            </p:cNvGraphicFramePr>
            <p:nvPr/>
          </p:nvGraphicFramePr>
          <p:xfrm>
            <a:off x="3210" y="2899"/>
            <a:ext cx="24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42" name="Visio" r:id="rId22" imgW="422656" imgH="359359" progId="">
                    <p:embed/>
                  </p:oleObj>
                </mc:Choice>
                <mc:Fallback>
                  <p:oleObj name="Visio" r:id="rId22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0" y="2899"/>
                          <a:ext cx="24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7" name="Object 22"/>
            <p:cNvGraphicFramePr>
              <a:graphicFrameLocks noChangeAspect="1"/>
            </p:cNvGraphicFramePr>
            <p:nvPr/>
          </p:nvGraphicFramePr>
          <p:xfrm>
            <a:off x="3624" y="3596"/>
            <a:ext cx="241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43" name="Visio" r:id="rId23" imgW="422656" imgH="359359" progId="">
                    <p:embed/>
                  </p:oleObj>
                </mc:Choice>
                <mc:Fallback>
                  <p:oleObj name="Visio" r:id="rId23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4" y="3596"/>
                          <a:ext cx="241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8" name="Object 23"/>
            <p:cNvGraphicFramePr>
              <a:graphicFrameLocks noChangeAspect="1"/>
            </p:cNvGraphicFramePr>
            <p:nvPr/>
          </p:nvGraphicFramePr>
          <p:xfrm>
            <a:off x="2822" y="2261"/>
            <a:ext cx="241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44" name="Visio" r:id="rId24" imgW="422656" imgH="359359" progId="">
                    <p:embed/>
                  </p:oleObj>
                </mc:Choice>
                <mc:Fallback>
                  <p:oleObj name="Visio" r:id="rId24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2" y="2261"/>
                          <a:ext cx="241" cy="2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09" name="Object 24"/>
            <p:cNvGraphicFramePr>
              <a:graphicFrameLocks noChangeAspect="1"/>
            </p:cNvGraphicFramePr>
            <p:nvPr/>
          </p:nvGraphicFramePr>
          <p:xfrm>
            <a:off x="2809" y="2470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45" name="Visio" r:id="rId25" imgW="359405" imgH="422758" progId="">
                    <p:embed/>
                  </p:oleObj>
                </mc:Choice>
                <mc:Fallback>
                  <p:oleObj name="Visio" r:id="rId25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09" y="2470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0" name="Object 25"/>
            <p:cNvGraphicFramePr>
              <a:graphicFrameLocks noChangeAspect="1"/>
            </p:cNvGraphicFramePr>
            <p:nvPr/>
          </p:nvGraphicFramePr>
          <p:xfrm>
            <a:off x="3021" y="2827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46" name="Visio" r:id="rId26" imgW="359405" imgH="422758" progId="">
                    <p:embed/>
                  </p:oleObj>
                </mc:Choice>
                <mc:Fallback>
                  <p:oleObj name="Visio" r:id="rId26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1" y="2827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1" name="Object 26"/>
            <p:cNvGraphicFramePr>
              <a:graphicFrameLocks noChangeAspect="1"/>
            </p:cNvGraphicFramePr>
            <p:nvPr/>
          </p:nvGraphicFramePr>
          <p:xfrm>
            <a:off x="3198" y="3113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47" name="Visio" r:id="rId27" imgW="359405" imgH="422758" progId="">
                    <p:embed/>
                  </p:oleObj>
                </mc:Choice>
                <mc:Fallback>
                  <p:oleObj name="Visio" r:id="rId27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8" y="3113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2" name="Object 27"/>
            <p:cNvGraphicFramePr>
              <a:graphicFrameLocks noChangeAspect="1"/>
            </p:cNvGraphicFramePr>
            <p:nvPr/>
          </p:nvGraphicFramePr>
          <p:xfrm>
            <a:off x="3310" y="3294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48" name="Visio" r:id="rId28" imgW="359405" imgH="422758" progId="">
                    <p:embed/>
                  </p:oleObj>
                </mc:Choice>
                <mc:Fallback>
                  <p:oleObj name="Visio" r:id="rId28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0" y="3294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3" name="Object 28"/>
            <p:cNvGraphicFramePr>
              <a:graphicFrameLocks noChangeAspect="1"/>
            </p:cNvGraphicFramePr>
            <p:nvPr/>
          </p:nvGraphicFramePr>
          <p:xfrm>
            <a:off x="3028" y="3012"/>
            <a:ext cx="24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49" name="Visio" r:id="rId29" imgW="422656" imgH="359359" progId="">
                    <p:embed/>
                  </p:oleObj>
                </mc:Choice>
                <mc:Fallback>
                  <p:oleObj name="Visio" r:id="rId29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8" y="3012"/>
                          <a:ext cx="24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4" name="Object 29"/>
            <p:cNvGraphicFramePr>
              <a:graphicFrameLocks noChangeAspect="1"/>
            </p:cNvGraphicFramePr>
            <p:nvPr/>
          </p:nvGraphicFramePr>
          <p:xfrm>
            <a:off x="2653" y="3215"/>
            <a:ext cx="24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50" name="Visio" r:id="rId30" imgW="422656" imgH="359359" progId="">
                    <p:embed/>
                  </p:oleObj>
                </mc:Choice>
                <mc:Fallback>
                  <p:oleObj name="Visio" r:id="rId30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3215"/>
                          <a:ext cx="24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5" name="Object 30"/>
            <p:cNvGraphicFramePr>
              <a:graphicFrameLocks noChangeAspect="1"/>
            </p:cNvGraphicFramePr>
            <p:nvPr/>
          </p:nvGraphicFramePr>
          <p:xfrm>
            <a:off x="2013" y="3223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51" name="Visio" r:id="rId31" imgW="359405" imgH="422758" progId="">
                    <p:embed/>
                  </p:oleObj>
                </mc:Choice>
                <mc:Fallback>
                  <p:oleObj name="Visio" r:id="rId31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3" y="3223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6" name="Object 31"/>
            <p:cNvGraphicFramePr>
              <a:graphicFrameLocks noChangeAspect="1"/>
            </p:cNvGraphicFramePr>
            <p:nvPr/>
          </p:nvGraphicFramePr>
          <p:xfrm>
            <a:off x="1620" y="3358"/>
            <a:ext cx="241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52" name="Visio" r:id="rId32" imgW="431818" imgH="368503" progId="">
                    <p:embed/>
                  </p:oleObj>
                </mc:Choice>
                <mc:Fallback>
                  <p:oleObj name="Visio" r:id="rId32" imgW="431818" imgH="3685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0" y="3358"/>
                          <a:ext cx="241" cy="2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7" name="Object 32"/>
            <p:cNvGraphicFramePr>
              <a:graphicFrameLocks noChangeAspect="1"/>
            </p:cNvGraphicFramePr>
            <p:nvPr/>
          </p:nvGraphicFramePr>
          <p:xfrm>
            <a:off x="849" y="3644"/>
            <a:ext cx="230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53" name="Visio" r:id="rId33" imgW="403444" imgH="403555" progId="">
                    <p:embed/>
                  </p:oleObj>
                </mc:Choice>
                <mc:Fallback>
                  <p:oleObj name="Visio" r:id="rId33" imgW="403444" imgH="40355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9" y="3644"/>
                          <a:ext cx="230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8" name="Object 33"/>
            <p:cNvGraphicFramePr>
              <a:graphicFrameLocks noChangeAspect="1"/>
            </p:cNvGraphicFramePr>
            <p:nvPr/>
          </p:nvGraphicFramePr>
          <p:xfrm>
            <a:off x="824" y="3884"/>
            <a:ext cx="22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54" name="Visio" r:id="rId34" imgW="359405" imgH="422758" progId="">
                    <p:embed/>
                  </p:oleObj>
                </mc:Choice>
                <mc:Fallback>
                  <p:oleObj name="Visio" r:id="rId34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4" y="3884"/>
                          <a:ext cx="226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9" name="Object 34"/>
            <p:cNvGraphicFramePr>
              <a:graphicFrameLocks noChangeAspect="1"/>
            </p:cNvGraphicFramePr>
            <p:nvPr/>
          </p:nvGraphicFramePr>
          <p:xfrm>
            <a:off x="945" y="3707"/>
            <a:ext cx="254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55" name="Visio" r:id="rId36" imgW="403444" imgH="403555" progId="">
                    <p:embed/>
                  </p:oleObj>
                </mc:Choice>
                <mc:Fallback>
                  <p:oleObj name="Visio" r:id="rId36" imgW="403444" imgH="40355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5" y="3707"/>
                          <a:ext cx="254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20" name="Object 35"/>
            <p:cNvGraphicFramePr>
              <a:graphicFrameLocks noChangeAspect="1"/>
            </p:cNvGraphicFramePr>
            <p:nvPr/>
          </p:nvGraphicFramePr>
          <p:xfrm>
            <a:off x="709" y="3793"/>
            <a:ext cx="22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56" name="Visio" r:id="rId38" imgW="359405" imgH="422758" progId="">
                    <p:embed/>
                  </p:oleObj>
                </mc:Choice>
                <mc:Fallback>
                  <p:oleObj name="Visio" r:id="rId38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9" y="3793"/>
                          <a:ext cx="226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5028" name="Object 36"/>
          <p:cNvGraphicFramePr>
            <a:graphicFrameLocks noChangeAspect="1"/>
          </p:cNvGraphicFramePr>
          <p:nvPr/>
        </p:nvGraphicFramePr>
        <p:xfrm>
          <a:off x="3419475" y="4879975"/>
          <a:ext cx="1871663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7" name="Visio" r:id="rId39" imgW="2323426" imgH="1548994" progId="">
                  <p:embed/>
                </p:oleObj>
              </mc:Choice>
              <mc:Fallback>
                <p:oleObj name="Visio" r:id="rId39" imgW="2323426" imgH="154899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879975"/>
                        <a:ext cx="1871663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24" name="Title 1"/>
          <p:cNvSpPr>
            <a:spLocks noGrp="1"/>
          </p:cNvSpPr>
          <p:nvPr>
            <p:ph type="title"/>
          </p:nvPr>
        </p:nvSpPr>
        <p:spPr>
          <a:xfrm>
            <a:off x="151606" y="555626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tx1"/>
                </a:solidFill>
              </a:rPr>
              <a:t>Flow Control (tt)</a:t>
            </a:r>
          </a:p>
        </p:txBody>
      </p:sp>
    </p:spTree>
    <p:extLst>
      <p:ext uri="{BB962C8B-B14F-4D97-AF65-F5344CB8AC3E}">
        <p14:creationId xmlns:p14="http://schemas.microsoft.com/office/powerpoint/2010/main" val="41175854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85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665287"/>
            <a:ext cx="8229600" cy="8001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600" dirty="0" smtClean="0"/>
              <a:t>This acts like a stop sign and signal the sender to discontinue sending segment traffic to the receiver.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962" y="2465387"/>
            <a:ext cx="7202438" cy="4392613"/>
            <a:chOff x="612" y="1933"/>
            <a:chExt cx="3810" cy="2537"/>
          </a:xfrm>
        </p:grpSpPr>
        <p:graphicFrame>
          <p:nvGraphicFramePr>
            <p:cNvPr id="9219" name="Object 5"/>
            <p:cNvGraphicFramePr>
              <a:graphicFrameLocks noChangeAspect="1"/>
            </p:cNvGraphicFramePr>
            <p:nvPr/>
          </p:nvGraphicFramePr>
          <p:xfrm>
            <a:off x="1308" y="2216"/>
            <a:ext cx="2581" cy="1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49" name="Visio" r:id="rId4" imgW="4535128" imgH="2743200" progId="">
                    <p:embed/>
                  </p:oleObj>
                </mc:Choice>
                <mc:Fallback>
                  <p:oleObj name="Visio" r:id="rId4" imgW="4535128" imgH="27432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8" y="2216"/>
                          <a:ext cx="2581" cy="1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231" name="Picture 6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719" y="3489"/>
              <a:ext cx="517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32" name="Picture 7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904" y="3161"/>
              <a:ext cx="518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33" name="Picture 8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536" y="2489"/>
              <a:ext cx="517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34" name="Picture 9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111" y="1933"/>
              <a:ext cx="518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612" y="3339"/>
              <a:ext cx="820" cy="1131"/>
              <a:chOff x="612" y="3325"/>
              <a:chExt cx="820" cy="1131"/>
            </a:xfrm>
          </p:grpSpPr>
          <p:pic>
            <p:nvPicPr>
              <p:cNvPr id="9236" name="Picture 11" descr="cpu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612" y="3325"/>
                <a:ext cx="820" cy="11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9221" name="Object 12"/>
              <p:cNvGraphicFramePr>
                <a:graphicFrameLocks noChangeAspect="1"/>
              </p:cNvGraphicFramePr>
              <p:nvPr/>
            </p:nvGraphicFramePr>
            <p:xfrm>
              <a:off x="995" y="3454"/>
              <a:ext cx="230" cy="2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50" name="Visio" r:id="rId8" imgW="403444" imgH="403555" progId="">
                      <p:embed/>
                    </p:oleObj>
                  </mc:Choice>
                  <mc:Fallback>
                    <p:oleObj name="Visio" r:id="rId8" imgW="403444" imgH="403555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95" y="3454"/>
                            <a:ext cx="230" cy="2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22" name="Object 13"/>
              <p:cNvGraphicFramePr>
                <a:graphicFrameLocks noChangeAspect="1"/>
              </p:cNvGraphicFramePr>
              <p:nvPr/>
            </p:nvGraphicFramePr>
            <p:xfrm>
              <a:off x="1111" y="3518"/>
              <a:ext cx="229" cy="2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51" name="Visio" r:id="rId10" imgW="403444" imgH="403555" progId="">
                      <p:embed/>
                    </p:oleObj>
                  </mc:Choice>
                  <mc:Fallback>
                    <p:oleObj name="Visio" r:id="rId10" imgW="403444" imgH="403555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11" y="3518"/>
                            <a:ext cx="229" cy="2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23" name="Object 14"/>
              <p:cNvGraphicFramePr>
                <a:graphicFrameLocks noChangeAspect="1"/>
              </p:cNvGraphicFramePr>
              <p:nvPr/>
            </p:nvGraphicFramePr>
            <p:xfrm>
              <a:off x="849" y="3598"/>
              <a:ext cx="230" cy="2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52" name="Visio" r:id="rId11" imgW="403444" imgH="403555" progId="">
                      <p:embed/>
                    </p:oleObj>
                  </mc:Choice>
                  <mc:Fallback>
                    <p:oleObj name="Visio" r:id="rId11" imgW="403444" imgH="403555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49" y="3598"/>
                            <a:ext cx="230" cy="2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24" name="Object 15"/>
              <p:cNvGraphicFramePr>
                <a:graphicFrameLocks noChangeAspect="1"/>
              </p:cNvGraphicFramePr>
              <p:nvPr/>
            </p:nvGraphicFramePr>
            <p:xfrm>
              <a:off x="824" y="3838"/>
              <a:ext cx="226" cy="2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53" name="Visio" r:id="rId12" imgW="359405" imgH="422758" progId="">
                      <p:embed/>
                    </p:oleObj>
                  </mc:Choice>
                  <mc:Fallback>
                    <p:oleObj name="Visio" r:id="rId12" imgW="359405" imgH="422758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24" y="3838"/>
                            <a:ext cx="226" cy="2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25" name="Object 16"/>
              <p:cNvGraphicFramePr>
                <a:graphicFrameLocks noChangeAspect="1"/>
              </p:cNvGraphicFramePr>
              <p:nvPr/>
            </p:nvGraphicFramePr>
            <p:xfrm>
              <a:off x="945" y="3661"/>
              <a:ext cx="254" cy="2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54" name="Visio" r:id="rId14" imgW="403444" imgH="403555" progId="">
                      <p:embed/>
                    </p:oleObj>
                  </mc:Choice>
                  <mc:Fallback>
                    <p:oleObj name="Visio" r:id="rId14" imgW="403444" imgH="403555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5" y="3661"/>
                            <a:ext cx="254" cy="2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26" name="Object 17"/>
              <p:cNvGraphicFramePr>
                <a:graphicFrameLocks noChangeAspect="1"/>
              </p:cNvGraphicFramePr>
              <p:nvPr/>
            </p:nvGraphicFramePr>
            <p:xfrm>
              <a:off x="709" y="3747"/>
              <a:ext cx="226" cy="2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55" name="Visio" r:id="rId16" imgW="359405" imgH="422758" progId="">
                      <p:embed/>
                    </p:oleObj>
                  </mc:Choice>
                  <mc:Fallback>
                    <p:oleObj name="Visio" r:id="rId16" imgW="359405" imgH="422758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9" y="3747"/>
                            <a:ext cx="226" cy="2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220" name="Object 18"/>
            <p:cNvGraphicFramePr>
              <a:graphicFrameLocks noChangeAspect="1"/>
            </p:cNvGraphicFramePr>
            <p:nvPr/>
          </p:nvGraphicFramePr>
          <p:xfrm>
            <a:off x="2154" y="3506"/>
            <a:ext cx="1179" cy="7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56" name="Visio" r:id="rId17" imgW="2323426" imgH="1548994" progId="">
                    <p:embed/>
                  </p:oleObj>
                </mc:Choice>
                <mc:Fallback>
                  <p:oleObj name="Visio" r:id="rId17" imgW="2323426" imgH="154899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4" y="3506"/>
                          <a:ext cx="1179" cy="7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603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935052"/>
              </p:ext>
            </p:extLst>
          </p:nvPr>
        </p:nvGraphicFramePr>
        <p:xfrm>
          <a:off x="3734681" y="3857352"/>
          <a:ext cx="717550" cy="146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7" name="Visio" r:id="rId19" imgW="856543" imgH="1756562" progId="">
                  <p:embed/>
                </p:oleObj>
              </mc:Choice>
              <mc:Fallback>
                <p:oleObj name="Visio" r:id="rId19" imgW="856543" imgH="175656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4681" y="3857352"/>
                        <a:ext cx="717550" cy="146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0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Flow Control (tt)</a:t>
            </a:r>
          </a:p>
        </p:txBody>
      </p:sp>
    </p:spTree>
    <p:extLst>
      <p:ext uri="{BB962C8B-B14F-4D97-AF65-F5344CB8AC3E}">
        <p14:creationId xmlns:p14="http://schemas.microsoft.com/office/powerpoint/2010/main" val="2255515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86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630362"/>
            <a:ext cx="8229600" cy="80010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After the receiving device has processed sufficient segments to free space in its buffer, the receiver sends a “ready transport “ indicator – which is like a go signal.</a:t>
            </a:r>
          </a:p>
        </p:txBody>
      </p:sp>
      <p:graphicFrame>
        <p:nvGraphicFramePr>
          <p:cNvPr id="87044" name="Object 4"/>
          <p:cNvGraphicFramePr>
            <a:graphicFrameLocks noChangeAspect="1"/>
          </p:cNvGraphicFramePr>
          <p:nvPr/>
        </p:nvGraphicFramePr>
        <p:xfrm>
          <a:off x="2076450" y="2755900"/>
          <a:ext cx="4097338" cy="247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3" name="Visio" r:id="rId4" imgW="4535128" imgH="2743200" progId="">
                  <p:embed/>
                </p:oleObj>
              </mc:Choice>
              <mc:Fallback>
                <p:oleObj name="Visio" r:id="rId4" imgW="4535128" imgH="2743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450" y="2755900"/>
                        <a:ext cx="4097338" cy="247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7045" name="Picture 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28913" y="4776788"/>
            <a:ext cx="820737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6" name="Picture 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97600" y="4256088"/>
            <a:ext cx="82232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7" name="Picture 7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13400" y="3189288"/>
            <a:ext cx="820738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8" name="Picture 8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38713" y="2306638"/>
            <a:ext cx="82232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9" name="Picture 9" descr="cpu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71550" y="4538663"/>
            <a:ext cx="1301750" cy="179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7050" name="Object 10"/>
          <p:cNvGraphicFramePr>
            <a:graphicFrameLocks noChangeAspect="1"/>
          </p:cNvGraphicFramePr>
          <p:nvPr/>
        </p:nvGraphicFramePr>
        <p:xfrm>
          <a:off x="1579563" y="4743450"/>
          <a:ext cx="3651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4" name="Visio" r:id="rId8" imgW="403444" imgH="403555" progId="">
                  <p:embed/>
                </p:oleObj>
              </mc:Choice>
              <mc:Fallback>
                <p:oleObj name="Visio" r:id="rId8" imgW="403444" imgH="40355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563" y="4743450"/>
                        <a:ext cx="36512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1" name="Object 11"/>
          <p:cNvGraphicFramePr>
            <a:graphicFrameLocks noChangeAspect="1"/>
          </p:cNvGraphicFramePr>
          <p:nvPr/>
        </p:nvGraphicFramePr>
        <p:xfrm>
          <a:off x="1763713" y="4845050"/>
          <a:ext cx="363537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5" name="Visio" r:id="rId10" imgW="403444" imgH="403555" progId="">
                  <p:embed/>
                </p:oleObj>
              </mc:Choice>
              <mc:Fallback>
                <p:oleObj name="Visio" r:id="rId10" imgW="403444" imgH="40355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845050"/>
                        <a:ext cx="363537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2" name="Object 12"/>
          <p:cNvGraphicFramePr>
            <a:graphicFrameLocks noChangeAspect="1"/>
          </p:cNvGraphicFramePr>
          <p:nvPr/>
        </p:nvGraphicFramePr>
        <p:xfrm>
          <a:off x="1347788" y="4972050"/>
          <a:ext cx="3651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6" name="Visio" r:id="rId11" imgW="403444" imgH="403555" progId="">
                  <p:embed/>
                </p:oleObj>
              </mc:Choice>
              <mc:Fallback>
                <p:oleObj name="Visio" r:id="rId11" imgW="403444" imgH="40355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788" y="4972050"/>
                        <a:ext cx="36512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3" name="Object 13"/>
          <p:cNvGraphicFramePr>
            <a:graphicFrameLocks noChangeAspect="1"/>
          </p:cNvGraphicFramePr>
          <p:nvPr/>
        </p:nvGraphicFramePr>
        <p:xfrm>
          <a:off x="1308100" y="5353050"/>
          <a:ext cx="3587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7" name="Visio" r:id="rId12" imgW="359405" imgH="422758" progId="">
                  <p:embed/>
                </p:oleObj>
              </mc:Choice>
              <mc:Fallback>
                <p:oleObj name="Visio" r:id="rId12" imgW="359405" imgH="42275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8100" y="5353050"/>
                        <a:ext cx="35877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4" name="Object 14"/>
          <p:cNvGraphicFramePr>
            <a:graphicFrameLocks noChangeAspect="1"/>
          </p:cNvGraphicFramePr>
          <p:nvPr/>
        </p:nvGraphicFramePr>
        <p:xfrm>
          <a:off x="1500188" y="5072063"/>
          <a:ext cx="40322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8" name="Visio" r:id="rId14" imgW="403444" imgH="403555" progId="">
                  <p:embed/>
                </p:oleObj>
              </mc:Choice>
              <mc:Fallback>
                <p:oleObj name="Visio" r:id="rId14" imgW="403444" imgH="40355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88" y="5072063"/>
                        <a:ext cx="403225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5" name="Object 15"/>
          <p:cNvGraphicFramePr>
            <a:graphicFrameLocks noChangeAspect="1"/>
          </p:cNvGraphicFramePr>
          <p:nvPr/>
        </p:nvGraphicFramePr>
        <p:xfrm>
          <a:off x="1125538" y="5208588"/>
          <a:ext cx="3587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9" name="Visio" r:id="rId16" imgW="359405" imgH="422758" progId="">
                  <p:embed/>
                </p:oleObj>
              </mc:Choice>
              <mc:Fallback>
                <p:oleObj name="Visio" r:id="rId16" imgW="359405" imgH="42275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5208588"/>
                        <a:ext cx="35877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6" name="Object 16"/>
          <p:cNvGraphicFramePr>
            <a:graphicFrameLocks noChangeAspect="1"/>
          </p:cNvGraphicFramePr>
          <p:nvPr/>
        </p:nvGraphicFramePr>
        <p:xfrm>
          <a:off x="3419475" y="4751388"/>
          <a:ext cx="2016125" cy="134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0" name="Visio" r:id="rId17" imgW="2323426" imgH="1548994" progId="">
                  <p:embed/>
                </p:oleObj>
              </mc:Choice>
              <mc:Fallback>
                <p:oleObj name="Visio" r:id="rId17" imgW="2323426" imgH="154899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751388"/>
                        <a:ext cx="2016125" cy="134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57" name="Object 17"/>
          <p:cNvGraphicFramePr>
            <a:graphicFrameLocks noChangeAspect="1"/>
          </p:cNvGraphicFramePr>
          <p:nvPr/>
        </p:nvGraphicFramePr>
        <p:xfrm>
          <a:off x="3190875" y="3171825"/>
          <a:ext cx="857250" cy="175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1" name="Visio" r:id="rId19" imgW="856543" imgH="1756562" progId="">
                  <p:embed/>
                </p:oleObj>
              </mc:Choice>
              <mc:Fallback>
                <p:oleObj name="Visio" r:id="rId19" imgW="856543" imgH="175656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75" y="3171825"/>
                        <a:ext cx="857250" cy="175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8" name="Title 1"/>
          <p:cNvSpPr>
            <a:spLocks noGrp="1"/>
          </p:cNvSpPr>
          <p:nvPr>
            <p:ph type="title"/>
          </p:nvPr>
        </p:nvSpPr>
        <p:spPr>
          <a:xfrm>
            <a:off x="312737" y="600606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Flow Control (</a:t>
            </a:r>
            <a:r>
              <a:rPr lang="en-US" dirty="0" err="1" smtClean="0">
                <a:solidFill>
                  <a:schemeClr val="tx1"/>
                </a:solidFill>
              </a:rPr>
              <a:t>tt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78286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7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7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7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4" dur="1000"/>
                                        <p:tgtEl>
                                          <p:spTgt spid="87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8" dur="1000"/>
                                        <p:tgtEl>
                                          <p:spTgt spid="87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2" dur="1000"/>
                                        <p:tgtEl>
                                          <p:spTgt spid="87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6" dur="1000"/>
                                        <p:tgtEl>
                                          <p:spTgt spid="87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0" dur="1000"/>
                                        <p:tgtEl>
                                          <p:spTgt spid="87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4" dur="1000"/>
                                        <p:tgtEl>
                                          <p:spTgt spid="87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000"/>
                                        <p:tgtEl>
                                          <p:spTgt spid="87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0"/>
                                        <p:tgtEl>
                                          <p:spTgt spid="87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1663" y="1558396"/>
            <a:ext cx="8229600" cy="8001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When they receives this indicator, the senders can resume segment transmission.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15616" y="2492896"/>
            <a:ext cx="6048375" cy="4027488"/>
            <a:chOff x="612" y="1842"/>
            <a:chExt cx="3810" cy="2537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612" y="1842"/>
              <a:ext cx="3810" cy="2537"/>
              <a:chOff x="612" y="1933"/>
              <a:chExt cx="3810" cy="2537"/>
            </a:xfrm>
          </p:grpSpPr>
          <p:graphicFrame>
            <p:nvGraphicFramePr>
              <p:cNvPr id="11274" name="Object 6"/>
              <p:cNvGraphicFramePr>
                <a:graphicFrameLocks noChangeAspect="1"/>
              </p:cNvGraphicFramePr>
              <p:nvPr/>
            </p:nvGraphicFramePr>
            <p:xfrm>
              <a:off x="1308" y="2216"/>
              <a:ext cx="2581" cy="15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14" name="Visio" r:id="rId4" imgW="4535128" imgH="2743200" progId="">
                      <p:embed/>
                    </p:oleObj>
                  </mc:Choice>
                  <mc:Fallback>
                    <p:oleObj name="Visio" r:id="rId4" imgW="4535128" imgH="274320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08" y="2216"/>
                            <a:ext cx="2581" cy="15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1281" name="Picture 7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719" y="3489"/>
                <a:ext cx="517" cy="4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282" name="Picture 8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3904" y="3161"/>
                <a:ext cx="518" cy="4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283" name="Picture 9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3536" y="2489"/>
                <a:ext cx="517" cy="4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284" name="Picture 10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3111" y="1933"/>
                <a:ext cx="518" cy="4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285" name="Picture 11" descr="cpu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612" y="3339"/>
                <a:ext cx="820" cy="11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1275" name="Object 12"/>
              <p:cNvGraphicFramePr>
                <a:graphicFrameLocks noChangeAspect="1"/>
              </p:cNvGraphicFramePr>
              <p:nvPr/>
            </p:nvGraphicFramePr>
            <p:xfrm>
              <a:off x="2154" y="3473"/>
              <a:ext cx="1270" cy="8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15" name="Visio" r:id="rId8" imgW="2323426" imgH="1548994" progId="">
                      <p:embed/>
                    </p:oleObj>
                  </mc:Choice>
                  <mc:Fallback>
                    <p:oleObj name="Visio" r:id="rId8" imgW="2323426" imgH="1548994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54" y="3473"/>
                            <a:ext cx="1270" cy="8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1266" name="Object 13"/>
            <p:cNvGraphicFramePr>
              <a:graphicFrameLocks noChangeAspect="1"/>
            </p:cNvGraphicFramePr>
            <p:nvPr/>
          </p:nvGraphicFramePr>
          <p:xfrm>
            <a:off x="3204" y="2768"/>
            <a:ext cx="24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6" name="Visio" r:id="rId10" imgW="431818" imgH="368503" progId="">
                    <p:embed/>
                  </p:oleObj>
                </mc:Choice>
                <mc:Fallback>
                  <p:oleObj name="Visio" r:id="rId10" imgW="431818" imgH="3685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4" y="2768"/>
                          <a:ext cx="24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67" name="Object 14"/>
            <p:cNvGraphicFramePr>
              <a:graphicFrameLocks noChangeAspect="1"/>
            </p:cNvGraphicFramePr>
            <p:nvPr/>
          </p:nvGraphicFramePr>
          <p:xfrm>
            <a:off x="2971" y="2898"/>
            <a:ext cx="24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7" name="Visio" r:id="rId12" imgW="422656" imgH="359359" progId="">
                    <p:embed/>
                  </p:oleObj>
                </mc:Choice>
                <mc:Fallback>
                  <p:oleObj name="Visio" r:id="rId12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2898"/>
                          <a:ext cx="24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68" name="Object 15"/>
            <p:cNvGraphicFramePr>
              <a:graphicFrameLocks noChangeAspect="1"/>
            </p:cNvGraphicFramePr>
            <p:nvPr/>
          </p:nvGraphicFramePr>
          <p:xfrm>
            <a:off x="2653" y="3079"/>
            <a:ext cx="24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8" name="Visio" r:id="rId14" imgW="431818" imgH="368503" progId="">
                    <p:embed/>
                  </p:oleObj>
                </mc:Choice>
                <mc:Fallback>
                  <p:oleObj name="Visio" r:id="rId14" imgW="431818" imgH="36850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3079"/>
                          <a:ext cx="24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69" name="Object 16"/>
            <p:cNvGraphicFramePr>
              <a:graphicFrameLocks noChangeAspect="1"/>
            </p:cNvGraphicFramePr>
            <p:nvPr/>
          </p:nvGraphicFramePr>
          <p:xfrm>
            <a:off x="3294" y="3134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9" name="Visio" r:id="rId15" imgW="359405" imgH="422758" progId="">
                    <p:embed/>
                  </p:oleObj>
                </mc:Choice>
                <mc:Fallback>
                  <p:oleObj name="Visio" r:id="rId15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4" y="3134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0" name="Object 17"/>
            <p:cNvGraphicFramePr>
              <a:graphicFrameLocks noChangeAspect="1"/>
            </p:cNvGraphicFramePr>
            <p:nvPr/>
          </p:nvGraphicFramePr>
          <p:xfrm>
            <a:off x="3638" y="3447"/>
            <a:ext cx="24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0" name="Visio" r:id="rId17" imgW="422656" imgH="359359" progId="">
                    <p:embed/>
                  </p:oleObj>
                </mc:Choice>
                <mc:Fallback>
                  <p:oleObj name="Visio" r:id="rId17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8" y="3447"/>
                          <a:ext cx="24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1" name="Object 18"/>
            <p:cNvGraphicFramePr>
              <a:graphicFrameLocks noChangeAspect="1"/>
            </p:cNvGraphicFramePr>
            <p:nvPr/>
          </p:nvGraphicFramePr>
          <p:xfrm>
            <a:off x="2892" y="2478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1" name="Visio" r:id="rId18" imgW="359405" imgH="422758" progId="">
                    <p:embed/>
                  </p:oleObj>
                </mc:Choice>
                <mc:Fallback>
                  <p:oleObj name="Visio" r:id="rId18" imgW="359405" imgH="42275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2" y="2478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2" name="Object 19"/>
            <p:cNvGraphicFramePr>
              <a:graphicFrameLocks noChangeAspect="1"/>
            </p:cNvGraphicFramePr>
            <p:nvPr/>
          </p:nvGraphicFramePr>
          <p:xfrm>
            <a:off x="2813" y="2121"/>
            <a:ext cx="24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2" name="Visio" r:id="rId19" imgW="422656" imgH="359359" progId="">
                    <p:embed/>
                  </p:oleObj>
                </mc:Choice>
                <mc:Fallback>
                  <p:oleObj name="Visio" r:id="rId19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3" y="2121"/>
                          <a:ext cx="24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3" name="Object 20"/>
            <p:cNvGraphicFramePr>
              <a:graphicFrameLocks noChangeAspect="1"/>
            </p:cNvGraphicFramePr>
            <p:nvPr/>
          </p:nvGraphicFramePr>
          <p:xfrm>
            <a:off x="2336" y="3249"/>
            <a:ext cx="240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3" name="Visio" r:id="rId20" imgW="422656" imgH="359359" progId="">
                    <p:embed/>
                  </p:oleObj>
                </mc:Choice>
                <mc:Fallback>
                  <p:oleObj name="Visio" r:id="rId20" imgW="422656" imgH="3593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6" y="3249"/>
                          <a:ext cx="240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279" name="Title 1"/>
          <p:cNvSpPr>
            <a:spLocks noGrp="1"/>
          </p:cNvSpPr>
          <p:nvPr>
            <p:ph type="title"/>
          </p:nvPr>
        </p:nvSpPr>
        <p:spPr>
          <a:xfrm>
            <a:off x="240904" y="504296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Flow Control (</a:t>
            </a:r>
            <a:r>
              <a:rPr lang="en-US" dirty="0" err="1" smtClean="0">
                <a:solidFill>
                  <a:schemeClr val="tx1"/>
                </a:solidFill>
              </a:rPr>
              <a:t>tt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61575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301P_18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2132856"/>
            <a:ext cx="8383587" cy="4265613"/>
          </a:xfrm>
          <a:prstGeom prst="rect">
            <a:avLst/>
          </a:prstGeom>
          <a:noFill/>
        </p:spPr>
      </p:pic>
      <p:sp>
        <p:nvSpPr>
          <p:cNvPr id="156675" name="Rectangle 3"/>
          <p:cNvSpPr>
            <a:spLocks noGrp="1" noChangeArrowheads="1"/>
          </p:cNvSpPr>
          <p:nvPr>
            <p:ph type="title"/>
          </p:nvPr>
        </p:nvSpPr>
        <p:spPr>
          <a:xfrm>
            <a:off x="323528" y="332656"/>
            <a:ext cx="8142288" cy="838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Flow </a:t>
            </a:r>
            <a:r>
              <a:rPr lang="en-US" dirty="0" smtClean="0">
                <a:solidFill>
                  <a:schemeClr val="tx1"/>
                </a:solidFill>
              </a:rPr>
              <a:t>Control (</a:t>
            </a:r>
            <a:r>
              <a:rPr lang="en-US" dirty="0" err="1" smtClean="0">
                <a:solidFill>
                  <a:schemeClr val="tx1"/>
                </a:solidFill>
              </a:rPr>
              <a:t>tt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077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2" name="Picture 2" descr="301P_18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923" y="1700808"/>
            <a:ext cx="8458200" cy="4770438"/>
          </a:xfrm>
          <a:prstGeom prst="rect">
            <a:avLst/>
          </a:prstGeom>
          <a:noFill/>
        </p:spPr>
      </p:pic>
      <p:sp>
        <p:nvSpPr>
          <p:cNvPr id="158723" name="Rectangle 3"/>
          <p:cNvSpPr>
            <a:spLocks noGrp="1" noChangeArrowheads="1"/>
          </p:cNvSpPr>
          <p:nvPr>
            <p:ph type="title"/>
          </p:nvPr>
        </p:nvSpPr>
        <p:spPr>
          <a:xfrm>
            <a:off x="251520" y="332656"/>
            <a:ext cx="8142288" cy="838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TCP Acknowledgment</a:t>
            </a:r>
          </a:p>
        </p:txBody>
      </p:sp>
    </p:spTree>
    <p:extLst>
      <p:ext uri="{BB962C8B-B14F-4D97-AF65-F5344CB8AC3E}">
        <p14:creationId xmlns:p14="http://schemas.microsoft.com/office/powerpoint/2010/main" val="2292236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20" name="Picture 4" descr="301P_18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000" y="1861757"/>
            <a:ext cx="8509000" cy="4189412"/>
          </a:xfrm>
          <a:prstGeom prst="rect">
            <a:avLst/>
          </a:prstGeom>
          <a:noFill/>
        </p:spPr>
      </p:pic>
      <p:sp>
        <p:nvSpPr>
          <p:cNvPr id="162819" name="Rectangle 3"/>
          <p:cNvSpPr>
            <a:spLocks noGrp="1" noChangeArrowheads="1"/>
          </p:cNvSpPr>
          <p:nvPr>
            <p:ph type="title"/>
          </p:nvPr>
        </p:nvSpPr>
        <p:spPr>
          <a:xfrm>
            <a:off x="323528" y="332656"/>
            <a:ext cx="8142288" cy="838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Fixed Windowing</a:t>
            </a:r>
          </a:p>
        </p:txBody>
      </p:sp>
    </p:spTree>
    <p:extLst>
      <p:ext uri="{BB962C8B-B14F-4D97-AF65-F5344CB8AC3E}">
        <p14:creationId xmlns:p14="http://schemas.microsoft.com/office/powerpoint/2010/main" val="1589729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8" name="Picture 4" descr="301P_18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5072" y="1556792"/>
            <a:ext cx="8585200" cy="4914900"/>
          </a:xfrm>
          <a:prstGeom prst="rect">
            <a:avLst/>
          </a:prstGeom>
          <a:noFill/>
        </p:spPr>
      </p:pic>
      <p:sp>
        <p:nvSpPr>
          <p:cNvPr id="164867" name="Rectangle 3"/>
          <p:cNvSpPr>
            <a:spLocks noGrp="1" noChangeArrowheads="1"/>
          </p:cNvSpPr>
          <p:nvPr>
            <p:ph type="title"/>
          </p:nvPr>
        </p:nvSpPr>
        <p:spPr>
          <a:xfrm>
            <a:off x="395536" y="404664"/>
            <a:ext cx="8142288" cy="838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TCP Sliding Windowing</a:t>
            </a:r>
          </a:p>
        </p:txBody>
      </p:sp>
    </p:spTree>
    <p:extLst>
      <p:ext uri="{BB962C8B-B14F-4D97-AF65-F5344CB8AC3E}">
        <p14:creationId xmlns:p14="http://schemas.microsoft.com/office/powerpoint/2010/main" val="654649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6" name="Picture 4" descr="301P_18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163" y="1772816"/>
            <a:ext cx="8199437" cy="4373562"/>
          </a:xfrm>
          <a:prstGeom prst="rect">
            <a:avLst/>
          </a:prstGeom>
          <a:noFill/>
        </p:spPr>
      </p:pic>
      <p:sp>
        <p:nvSpPr>
          <p:cNvPr id="166915" name="Rectangle 3"/>
          <p:cNvSpPr>
            <a:spLocks noGrp="1" noChangeArrowheads="1"/>
          </p:cNvSpPr>
          <p:nvPr>
            <p:ph type="title"/>
          </p:nvPr>
        </p:nvSpPr>
        <p:spPr>
          <a:xfrm>
            <a:off x="362579" y="260648"/>
            <a:ext cx="8610600" cy="838200"/>
          </a:xfrm>
        </p:spPr>
        <p:txBody>
          <a:bodyPr/>
          <a:lstStyle/>
          <a:p>
            <a:r>
              <a:rPr lang="en-US" sz="2800">
                <a:solidFill>
                  <a:schemeClr val="tx1"/>
                </a:solidFill>
              </a:rPr>
              <a:t>TCP Sequence and Acknowledgment Numbers</a:t>
            </a:r>
          </a:p>
        </p:txBody>
      </p:sp>
    </p:spTree>
    <p:extLst>
      <p:ext uri="{BB962C8B-B14F-4D97-AF65-F5344CB8AC3E}">
        <p14:creationId xmlns:p14="http://schemas.microsoft.com/office/powerpoint/2010/main" val="3100513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8" name="Picture 8" descr="301P_96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2348880"/>
            <a:ext cx="8077200" cy="3411537"/>
          </a:xfrm>
          <a:prstGeom prst="rect">
            <a:avLst/>
          </a:prstGeom>
          <a:noFill/>
        </p:spPr>
      </p:pic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332656"/>
            <a:ext cx="8142288" cy="838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Mapping Layer 3 to Layer 4</a:t>
            </a:r>
          </a:p>
        </p:txBody>
      </p:sp>
    </p:spTree>
    <p:extLst>
      <p:ext uri="{BB962C8B-B14F-4D97-AF65-F5344CB8AC3E}">
        <p14:creationId xmlns:p14="http://schemas.microsoft.com/office/powerpoint/2010/main" val="1890690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8" name="Picture 6" descr="301P_96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24128" y="1772816"/>
            <a:ext cx="2556837" cy="4506912"/>
          </a:xfrm>
          <a:prstGeom prst="rect">
            <a:avLst/>
          </a:prstGeom>
          <a:noFill/>
        </p:spPr>
      </p:pic>
      <p:sp>
        <p:nvSpPr>
          <p:cNvPr id="1105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3568" y="2212975"/>
            <a:ext cx="4879032" cy="2286000"/>
          </a:xfrm>
          <a:noFill/>
          <a:ln/>
        </p:spPr>
        <p:txBody>
          <a:bodyPr lIns="82121" tIns="45718" rIns="82121" bIns="45718">
            <a:normAutofit fontScale="92500"/>
          </a:bodyPr>
          <a:lstStyle/>
          <a:p>
            <a:pPr lvl="1" algn="just"/>
            <a:r>
              <a:rPr lang="en-US" dirty="0">
                <a:cs typeface="Times New Roman" pitchFamily="18" charset="0"/>
              </a:rPr>
              <a:t>Defines four layers</a:t>
            </a:r>
          </a:p>
          <a:p>
            <a:pPr lvl="1" algn="just"/>
            <a:r>
              <a:rPr lang="en-US" dirty="0">
                <a:cs typeface="Times New Roman" pitchFamily="18" charset="0"/>
              </a:rPr>
              <a:t>Uses different names for Layers 1 through </a:t>
            </a:r>
            <a:r>
              <a:rPr lang="en-US" dirty="0" smtClean="0">
                <a:cs typeface="Times New Roman" pitchFamily="18" charset="0"/>
              </a:rPr>
              <a:t>3</a:t>
            </a:r>
            <a:endParaRPr lang="en-US" dirty="0">
              <a:cs typeface="Times New Roman" pitchFamily="18" charset="0"/>
            </a:endParaRPr>
          </a:p>
          <a:p>
            <a:pPr lvl="1" algn="just"/>
            <a:r>
              <a:rPr lang="en-US" dirty="0">
                <a:cs typeface="Times New Roman" pitchFamily="18" charset="0"/>
              </a:rPr>
              <a:t>Combines Layers 5 through 7 into single application layer</a:t>
            </a:r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title"/>
          </p:nvPr>
        </p:nvSpPr>
        <p:spPr>
          <a:xfrm>
            <a:off x="304800" y="404664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tx1"/>
                </a:solidFill>
              </a:rPr>
              <a:t>TCP/IP Stack</a:t>
            </a:r>
          </a:p>
        </p:txBody>
      </p:sp>
    </p:spTree>
    <p:extLst>
      <p:ext uri="{BB962C8B-B14F-4D97-AF65-F5344CB8AC3E}">
        <p14:creationId xmlns:p14="http://schemas.microsoft.com/office/powerpoint/2010/main" val="2760535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5" name="Picture 5" descr="301P_16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1556792"/>
            <a:ext cx="7863408" cy="5040560"/>
          </a:xfrm>
          <a:prstGeom prst="rect">
            <a:avLst/>
          </a:prstGeom>
          <a:noFill/>
        </p:spPr>
      </p:pic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142288" cy="838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Mapping Layer 4 to Applications</a:t>
            </a:r>
          </a:p>
        </p:txBody>
      </p:sp>
    </p:spTree>
    <p:extLst>
      <p:ext uri="{BB962C8B-B14F-4D97-AF65-F5344CB8AC3E}">
        <p14:creationId xmlns:p14="http://schemas.microsoft.com/office/powerpoint/2010/main" val="752698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5" name="Picture 5" descr="301P_96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572" y="1628800"/>
            <a:ext cx="7810500" cy="4937125"/>
          </a:xfrm>
          <a:prstGeom prst="rect">
            <a:avLst/>
          </a:prstGeom>
          <a:noFill/>
        </p:spPr>
      </p:pic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3995" y="404664"/>
            <a:ext cx="8229600" cy="639762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TCP/IP Stack vs. the OSI Model</a:t>
            </a:r>
          </a:p>
        </p:txBody>
      </p:sp>
    </p:spTree>
    <p:extLst>
      <p:ext uri="{BB962C8B-B14F-4D97-AF65-F5344CB8AC3E}">
        <p14:creationId xmlns:p14="http://schemas.microsoft.com/office/powerpoint/2010/main" val="392413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0200" y="1981200"/>
            <a:ext cx="7391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0" indent="-400050" algn="ctr">
              <a:lnSpc>
                <a:spcPct val="150000"/>
              </a:lnSpc>
            </a:pPr>
            <a:r>
              <a:rPr lang="en-US" sz="4000" dirty="0" smtClean="0">
                <a:solidFill>
                  <a:srgbClr val="0070C0"/>
                </a:solidFill>
              </a:rPr>
              <a:t>Understanding the TCP/IP Transport layer</a:t>
            </a:r>
            <a:endParaRPr lang="en-AU" sz="4000" dirty="0" smtClean="0">
              <a:solidFill>
                <a:srgbClr val="0070C0"/>
              </a:solidFill>
            </a:endParaRPr>
          </a:p>
          <a:p>
            <a:pPr marL="400050" lvl="0" indent="-400050">
              <a:lnSpc>
                <a:spcPct val="150000"/>
              </a:lnSpc>
              <a:buFontTx/>
              <a:buAutoNum type="romanUcPeriod"/>
            </a:pPr>
            <a:endParaRPr lang="en-US" sz="4000" dirty="0" smtClean="0">
              <a:solidFill>
                <a:srgbClr val="0070C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7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8" name="Picture 6" descr="301P_17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988840"/>
            <a:ext cx="3254375" cy="4508500"/>
          </a:xfrm>
          <a:prstGeom prst="rect">
            <a:avLst/>
          </a:prstGeom>
          <a:noFill/>
        </p:spPr>
      </p:pic>
      <p:sp>
        <p:nvSpPr>
          <p:cNvPr id="120835" name="Rectangle 3"/>
          <p:cNvSpPr>
            <a:spLocks noGrp="1" noChangeArrowheads="1"/>
          </p:cNvSpPr>
          <p:nvPr>
            <p:ph type="title"/>
          </p:nvPr>
        </p:nvSpPr>
        <p:spPr>
          <a:xfrm>
            <a:off x="336558" y="312118"/>
            <a:ext cx="8142288" cy="838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Transport Layer</a:t>
            </a:r>
          </a:p>
        </p:txBody>
      </p:sp>
      <p:sp>
        <p:nvSpPr>
          <p:cNvPr id="120836" name="AutoShape 4"/>
          <p:cNvSpPr>
            <a:spLocks noChangeArrowheads="1"/>
          </p:cNvSpPr>
          <p:nvPr/>
        </p:nvSpPr>
        <p:spPr bwMode="auto">
          <a:xfrm rot="2608598">
            <a:off x="4064704" y="3519191"/>
            <a:ext cx="1370012" cy="1447800"/>
          </a:xfrm>
          <a:prstGeom prst="rtTriangle">
            <a:avLst/>
          </a:prstGeom>
          <a:solidFill>
            <a:schemeClr val="tx2"/>
          </a:solidFill>
          <a:ln w="38100">
            <a:noFill/>
            <a:miter lim="800000"/>
            <a:headEnd/>
            <a:tailEnd/>
          </a:ln>
          <a:effectLst/>
        </p:spPr>
        <p:txBody>
          <a:bodyPr wrap="none" lIns="73025" tIns="36512" rIns="73025" bIns="36512" anchor="ctr"/>
          <a:lstStyle/>
          <a:p>
            <a:endParaRPr lang="en-US"/>
          </a:p>
        </p:txBody>
      </p:sp>
      <p:sp>
        <p:nvSpPr>
          <p:cNvPr id="120837" name="Text Box 5"/>
          <p:cNvSpPr txBox="1">
            <a:spLocks noChangeArrowheads="1"/>
          </p:cNvSpPr>
          <p:nvPr/>
        </p:nvSpPr>
        <p:spPr bwMode="auto">
          <a:xfrm>
            <a:off x="4860032" y="3037185"/>
            <a:ext cx="3733800" cy="22320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lIns="73022" tIns="36510" rIns="73022" bIns="36510">
            <a:spAutoFit/>
          </a:bodyPr>
          <a:lstStyle/>
          <a:p>
            <a:pPr marL="288925" lvl="1" indent="-193675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 dirty="0"/>
              <a:t>Session multiplexing</a:t>
            </a:r>
          </a:p>
          <a:p>
            <a:pPr marL="288925" lvl="1" indent="-193675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 dirty="0"/>
              <a:t>Segmentation</a:t>
            </a:r>
          </a:p>
          <a:p>
            <a:pPr marL="288925" lvl="1" indent="-193675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 dirty="0"/>
              <a:t>Flow control (when required)</a:t>
            </a:r>
          </a:p>
          <a:p>
            <a:pPr marL="288925" lvl="1" indent="-193675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 dirty="0"/>
              <a:t>Connection-oriented </a:t>
            </a:r>
            <a:br>
              <a:rPr lang="en-US" sz="2000" b="0" dirty="0"/>
            </a:br>
            <a:r>
              <a:rPr lang="en-US" sz="2000" b="0" dirty="0"/>
              <a:t>(when required)</a:t>
            </a:r>
          </a:p>
          <a:p>
            <a:pPr marL="288925" lvl="1" indent="-193675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 dirty="0"/>
              <a:t>Reliability (when required)</a:t>
            </a:r>
          </a:p>
        </p:txBody>
      </p:sp>
    </p:spTree>
    <p:extLst>
      <p:ext uri="{BB962C8B-B14F-4D97-AF65-F5344CB8AC3E}">
        <p14:creationId xmlns:p14="http://schemas.microsoft.com/office/powerpoint/2010/main" val="741516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6" name="Picture 6" descr="301P_95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5701" y="1772816"/>
            <a:ext cx="7772400" cy="4360862"/>
          </a:xfrm>
          <a:prstGeom prst="rect">
            <a:avLst/>
          </a:prstGeom>
          <a:noFill/>
        </p:spPr>
      </p:pic>
      <p:sp>
        <p:nvSpPr>
          <p:cNvPr id="122883" name="Rectangle 3"/>
          <p:cNvSpPr>
            <a:spLocks noGrp="1" noChangeArrowheads="1"/>
          </p:cNvSpPr>
          <p:nvPr>
            <p:ph type="title"/>
          </p:nvPr>
        </p:nvSpPr>
        <p:spPr>
          <a:xfrm>
            <a:off x="311365" y="54868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tx1"/>
                </a:solidFill>
              </a:rPr>
              <a:t>Reliable vs. Best-Effort Comparison</a:t>
            </a:r>
          </a:p>
        </p:txBody>
      </p:sp>
    </p:spTree>
    <p:extLst>
      <p:ext uri="{BB962C8B-B14F-4D97-AF65-F5344CB8AC3E}">
        <p14:creationId xmlns:p14="http://schemas.microsoft.com/office/powerpoint/2010/main" val="413442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72816"/>
            <a:ext cx="8610600" cy="2736304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Operates at transport layer of OSI and TCP/IP models</a:t>
            </a:r>
          </a:p>
          <a:p>
            <a:pPr lvl="1"/>
            <a:r>
              <a:rPr lang="en-US" dirty="0"/>
              <a:t>Provides applications with access to the network layer without the overhead of reliability mechanisms</a:t>
            </a:r>
          </a:p>
          <a:p>
            <a:pPr lvl="1"/>
            <a:r>
              <a:rPr lang="en-US" dirty="0"/>
              <a:t>Is a connectionless protocol</a:t>
            </a:r>
          </a:p>
          <a:p>
            <a:pPr lvl="1"/>
            <a:r>
              <a:rPr lang="en-US" dirty="0"/>
              <a:t>Provides limited error checking</a:t>
            </a:r>
          </a:p>
          <a:p>
            <a:pPr lvl="1"/>
            <a:r>
              <a:rPr lang="en-US" dirty="0"/>
              <a:t>Provides best-effort delivery</a:t>
            </a:r>
          </a:p>
          <a:p>
            <a:pPr lvl="1"/>
            <a:r>
              <a:rPr lang="en-US" dirty="0"/>
              <a:t>Has no data-recovery features</a:t>
            </a:r>
            <a:endParaRPr lang="en-US" sz="1700" dirty="0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title"/>
          </p:nvPr>
        </p:nvSpPr>
        <p:spPr>
          <a:xfrm>
            <a:off x="323528" y="62068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UDP Characteristics</a:t>
            </a:r>
          </a:p>
        </p:txBody>
      </p:sp>
      <p:pic>
        <p:nvPicPr>
          <p:cNvPr id="4" name="Picture 4" descr="301P_95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2378" y="4365104"/>
            <a:ext cx="6311900" cy="20162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937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32656"/>
            <a:ext cx="8229600" cy="7159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TCP Characteristics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72816"/>
            <a:ext cx="8077200" cy="4267200"/>
          </a:xfrm>
        </p:spPr>
        <p:txBody>
          <a:bodyPr/>
          <a:lstStyle/>
          <a:p>
            <a:pPr lvl="1"/>
            <a:r>
              <a:rPr lang="en-US" dirty="0"/>
              <a:t>Transport layer of the TCP/IP stack</a:t>
            </a:r>
          </a:p>
          <a:p>
            <a:pPr lvl="1"/>
            <a:r>
              <a:rPr lang="en-US" dirty="0"/>
              <a:t>Access to the network layer for applications</a:t>
            </a:r>
          </a:p>
          <a:p>
            <a:pPr lvl="1"/>
            <a:r>
              <a:rPr lang="en-US" dirty="0"/>
              <a:t>Connection-oriented protocol</a:t>
            </a:r>
          </a:p>
          <a:p>
            <a:pPr lvl="1"/>
            <a:r>
              <a:rPr lang="en-US" dirty="0"/>
              <a:t>Full-duplex mode operation</a:t>
            </a:r>
          </a:p>
          <a:p>
            <a:pPr lvl="1"/>
            <a:r>
              <a:rPr lang="en-US" dirty="0"/>
              <a:t>Error checking</a:t>
            </a:r>
          </a:p>
          <a:p>
            <a:pPr lvl="1"/>
            <a:r>
              <a:rPr lang="en-US" dirty="0"/>
              <a:t>Sequencing of data packets</a:t>
            </a:r>
          </a:p>
          <a:p>
            <a:pPr lvl="1"/>
            <a:r>
              <a:rPr lang="en-US" dirty="0"/>
              <a:t>Acknowledgement of receipt</a:t>
            </a:r>
          </a:p>
          <a:p>
            <a:pPr lvl="1"/>
            <a:r>
              <a:rPr lang="en-US" dirty="0"/>
              <a:t>Data-recovery features</a:t>
            </a:r>
          </a:p>
        </p:txBody>
      </p:sp>
    </p:spTree>
    <p:extLst>
      <p:ext uri="{BB962C8B-B14F-4D97-AF65-F5344CB8AC3E}">
        <p14:creationId xmlns:p14="http://schemas.microsoft.com/office/powerpoint/2010/main" val="108615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1"/>
  <p:tag name="ISPRING_SCORM_RATE_QUIZZES" val="0"/>
  <p:tag name="ISPRING_SCORM_PASSING_SCORE" val="100.0000000000"/>
  <p:tag name="ISPRING_RESOURCE_PATHS_HASH_PRESENTER" val="302816d157503ad74f96ff31db20c910a896599"/>
  <p:tag name="ISPRING_RESOURCE_PATHS_HASH_2" val="9ab0e7ce0bc15d848e7eadb27e02448767b0f3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1808</TotalTime>
  <Words>1237</Words>
  <Application>Microsoft Office PowerPoint</Application>
  <PresentationFormat>On-screen Show (4:3)</PresentationFormat>
  <Paragraphs>175</Paragraphs>
  <Slides>30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Gulim</vt:lpstr>
      <vt:lpstr>ＭＳ Ｐゴシック</vt:lpstr>
      <vt:lpstr>Arial</vt:lpstr>
      <vt:lpstr>Calibri</vt:lpstr>
      <vt:lpstr>Corbel</vt:lpstr>
      <vt:lpstr>Tahoma</vt:lpstr>
      <vt:lpstr>Times New Roman</vt:lpstr>
      <vt:lpstr>Tw Cen MT</vt:lpstr>
      <vt:lpstr>Wingdings</vt:lpstr>
      <vt:lpstr>Wingdings 2</vt:lpstr>
      <vt:lpstr>Median</vt:lpstr>
      <vt:lpstr>Visio</vt:lpstr>
      <vt:lpstr>PowerPoint Presentation</vt:lpstr>
      <vt:lpstr>Contents</vt:lpstr>
      <vt:lpstr>TCP/IP Stack</vt:lpstr>
      <vt:lpstr>TCP/IP Stack vs. the OSI Model</vt:lpstr>
      <vt:lpstr>PowerPoint Presentation</vt:lpstr>
      <vt:lpstr>Transport Layer</vt:lpstr>
      <vt:lpstr>Reliable vs. Best-Effort Comparison</vt:lpstr>
      <vt:lpstr>UDP Characteristics</vt:lpstr>
      <vt:lpstr>TCP Characteristics</vt:lpstr>
      <vt:lpstr>TCP Header</vt:lpstr>
      <vt:lpstr>TCP/IP Application Layer Overview</vt:lpstr>
      <vt:lpstr>Establishing a Connection</vt:lpstr>
      <vt:lpstr>Three-Way Handshake</vt:lpstr>
      <vt:lpstr>Flow Control</vt:lpstr>
      <vt:lpstr>Flow Control (tt)</vt:lpstr>
      <vt:lpstr>Flow Control (tt)</vt:lpstr>
      <vt:lpstr>Flow Control (tt)</vt:lpstr>
      <vt:lpstr>Flow Control (tt)</vt:lpstr>
      <vt:lpstr>Flow Control (tt)</vt:lpstr>
      <vt:lpstr>Flow Control (tt)</vt:lpstr>
      <vt:lpstr>Flow Control (tt)</vt:lpstr>
      <vt:lpstr>Flow Control (tt)</vt:lpstr>
      <vt:lpstr>Flow Control (tt)</vt:lpstr>
      <vt:lpstr>Flow Control (tt)</vt:lpstr>
      <vt:lpstr>TCP Acknowledgment</vt:lpstr>
      <vt:lpstr>Fixed Windowing</vt:lpstr>
      <vt:lpstr>TCP Sliding Windowing</vt:lpstr>
      <vt:lpstr>TCP Sequence and Acknowledgment Numbers</vt:lpstr>
      <vt:lpstr>Mapping Layer 3 to Layer 4</vt:lpstr>
      <vt:lpstr>Mapping Layer 4 to Applications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TCPIP</dc:title>
  <dc:creator>thaithuynvt</dc:creator>
  <cp:lastModifiedBy>Administrator</cp:lastModifiedBy>
  <cp:revision>164</cp:revision>
  <dcterms:created xsi:type="dcterms:W3CDTF">2014-07-14T09:55:58Z</dcterms:created>
  <dcterms:modified xsi:type="dcterms:W3CDTF">2015-09-29T05:27:22Z</dcterms:modified>
</cp:coreProperties>
</file>